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5" r:id="rId1"/>
  </p:sldMasterIdLst>
  <p:notesMasterIdLst>
    <p:notesMasterId r:id="rId15"/>
  </p:notesMasterIdLst>
  <p:sldIdLst>
    <p:sldId id="256" r:id="rId2"/>
    <p:sldId id="269" r:id="rId3"/>
    <p:sldId id="266" r:id="rId4"/>
    <p:sldId id="265" r:id="rId5"/>
    <p:sldId id="257" r:id="rId6"/>
    <p:sldId id="258" r:id="rId7"/>
    <p:sldId id="262" r:id="rId8"/>
    <p:sldId id="267" r:id="rId9"/>
    <p:sldId id="264" r:id="rId10"/>
    <p:sldId id="261" r:id="rId11"/>
    <p:sldId id="259" r:id="rId12"/>
    <p:sldId id="260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82" autoAdjust="0"/>
    <p:restoredTop sz="94660"/>
  </p:normalViewPr>
  <p:slideViewPr>
    <p:cSldViewPr>
      <p:cViewPr varScale="1">
        <p:scale>
          <a:sx n="71" d="100"/>
          <a:sy n="71" d="100"/>
        </p:scale>
        <p:origin x="-126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EB34A7-0C87-4DA0-9524-E86CF4751DAF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C035FE-C890-4294-A8F8-8BFAA9DD44B2}">
      <dgm:prSet phldrT="[Текст]"/>
      <dgm:spPr/>
      <dgm:t>
        <a:bodyPr/>
        <a:lstStyle/>
        <a:p>
          <a:r>
            <a:rPr lang="ru-RU" dirty="0" smtClean="0"/>
            <a:t>МЦСР</a:t>
          </a:r>
          <a:endParaRPr lang="ru-RU" dirty="0"/>
        </a:p>
      </dgm:t>
    </dgm:pt>
    <dgm:pt modelId="{0F6BC3AB-C53F-4D5B-8AF6-FC5158AF8760}" type="parTrans" cxnId="{BC15CD87-CA6D-4C51-B29B-B1F591074172}">
      <dgm:prSet/>
      <dgm:spPr/>
      <dgm:t>
        <a:bodyPr/>
        <a:lstStyle/>
        <a:p>
          <a:endParaRPr lang="ru-RU"/>
        </a:p>
      </dgm:t>
    </dgm:pt>
    <dgm:pt modelId="{AE8B1DAE-4DFA-4DB4-B9C0-618B2520EE5C}" type="sibTrans" cxnId="{BC15CD87-CA6D-4C51-B29B-B1F591074172}">
      <dgm:prSet/>
      <dgm:spPr/>
      <dgm:t>
        <a:bodyPr/>
        <a:lstStyle/>
        <a:p>
          <a:endParaRPr lang="ru-RU"/>
        </a:p>
      </dgm:t>
    </dgm:pt>
    <dgm:pt modelId="{5B39B9A3-A5CF-4FF0-93D4-7A4D63B1AC2E}">
      <dgm:prSet phldrT="[Текст]"/>
      <dgm:spPr/>
      <dgm:t>
        <a:bodyPr/>
        <a:lstStyle/>
        <a:p>
          <a:r>
            <a:rPr lang="ru-RU" dirty="0" smtClean="0"/>
            <a:t>Строители, проектировщики, изыскатели</a:t>
          </a:r>
          <a:endParaRPr lang="ru-RU" dirty="0"/>
        </a:p>
      </dgm:t>
    </dgm:pt>
    <dgm:pt modelId="{26541452-C2E2-42B8-840A-9FCAD4ADE99C}" type="parTrans" cxnId="{8C866DD6-ED89-4A71-A873-D3078D6D42CB}">
      <dgm:prSet/>
      <dgm:spPr/>
      <dgm:t>
        <a:bodyPr/>
        <a:lstStyle/>
        <a:p>
          <a:endParaRPr lang="ru-RU"/>
        </a:p>
      </dgm:t>
    </dgm:pt>
    <dgm:pt modelId="{18C248B7-8445-494C-B6AF-0D888F438F81}" type="sibTrans" cxnId="{8C866DD6-ED89-4A71-A873-D3078D6D42CB}">
      <dgm:prSet/>
      <dgm:spPr/>
      <dgm:t>
        <a:bodyPr/>
        <a:lstStyle/>
        <a:p>
          <a:endParaRPr lang="ru-RU"/>
        </a:p>
      </dgm:t>
    </dgm:pt>
    <dgm:pt modelId="{42B1CA61-49D5-4AD1-875A-BC4811BFAF91}">
      <dgm:prSet phldrT="[Текст]"/>
      <dgm:spPr/>
      <dgm:t>
        <a:bodyPr/>
        <a:lstStyle/>
        <a:p>
          <a:r>
            <a:rPr lang="ru-RU" dirty="0" smtClean="0"/>
            <a:t>Государственные органы власти</a:t>
          </a:r>
          <a:endParaRPr lang="ru-RU" dirty="0"/>
        </a:p>
      </dgm:t>
    </dgm:pt>
    <dgm:pt modelId="{59857D7D-3DB2-497D-8627-3E01A60D2D8C}" type="parTrans" cxnId="{A9BF1E7A-2B13-44D7-8EBC-E1218815DEAA}">
      <dgm:prSet/>
      <dgm:spPr/>
      <dgm:t>
        <a:bodyPr/>
        <a:lstStyle/>
        <a:p>
          <a:endParaRPr lang="ru-RU"/>
        </a:p>
      </dgm:t>
    </dgm:pt>
    <dgm:pt modelId="{8559D507-4E78-4C8A-ADA7-EF3B47FF017B}" type="sibTrans" cxnId="{A9BF1E7A-2B13-44D7-8EBC-E1218815DEAA}">
      <dgm:prSet/>
      <dgm:spPr/>
      <dgm:t>
        <a:bodyPr/>
        <a:lstStyle/>
        <a:p>
          <a:endParaRPr lang="ru-RU"/>
        </a:p>
      </dgm:t>
    </dgm:pt>
    <dgm:pt modelId="{792E9790-806B-4268-891C-FA623918A8F5}">
      <dgm:prSet phldrT="[Текст]"/>
      <dgm:spPr/>
      <dgm:t>
        <a:bodyPr/>
        <a:lstStyle/>
        <a:p>
          <a:r>
            <a:rPr lang="ru-RU" dirty="0" smtClean="0"/>
            <a:t>Заказчики/инвесторы</a:t>
          </a:r>
          <a:endParaRPr lang="ru-RU" dirty="0"/>
        </a:p>
      </dgm:t>
    </dgm:pt>
    <dgm:pt modelId="{3747FDA7-CFA5-466A-AC47-51DA7D3B2A90}" type="parTrans" cxnId="{E8C4C107-6A27-4CBA-B3E0-5C13CB8D6E13}">
      <dgm:prSet/>
      <dgm:spPr/>
      <dgm:t>
        <a:bodyPr/>
        <a:lstStyle/>
        <a:p>
          <a:endParaRPr lang="ru-RU"/>
        </a:p>
      </dgm:t>
    </dgm:pt>
    <dgm:pt modelId="{0D06ABC8-9ED9-4110-B67B-941EB6063A4F}" type="sibTrans" cxnId="{E8C4C107-6A27-4CBA-B3E0-5C13CB8D6E13}">
      <dgm:prSet/>
      <dgm:spPr/>
      <dgm:t>
        <a:bodyPr/>
        <a:lstStyle/>
        <a:p>
          <a:endParaRPr lang="ru-RU"/>
        </a:p>
      </dgm:t>
    </dgm:pt>
    <dgm:pt modelId="{93208370-4A30-4C28-A23E-A6CB1B135DD3}">
      <dgm:prSet phldrT="[Текст]"/>
      <dgm:spPr/>
      <dgm:t>
        <a:bodyPr/>
        <a:lstStyle/>
        <a:p>
          <a:r>
            <a:rPr lang="ru-RU" dirty="0" smtClean="0"/>
            <a:t>Высшие и средние учебные заведения, учебные центры</a:t>
          </a:r>
          <a:endParaRPr lang="ru-RU" dirty="0"/>
        </a:p>
      </dgm:t>
    </dgm:pt>
    <dgm:pt modelId="{AF16FF76-E7A6-4712-A113-3B83E87A920A}" type="parTrans" cxnId="{48F91EC5-BA2F-427B-A01F-0422658F28ED}">
      <dgm:prSet/>
      <dgm:spPr/>
      <dgm:t>
        <a:bodyPr/>
        <a:lstStyle/>
        <a:p>
          <a:endParaRPr lang="ru-RU"/>
        </a:p>
      </dgm:t>
    </dgm:pt>
    <dgm:pt modelId="{FC0359E4-E6AB-4430-9814-F8AB5752DD38}" type="sibTrans" cxnId="{48F91EC5-BA2F-427B-A01F-0422658F28ED}">
      <dgm:prSet/>
      <dgm:spPr/>
      <dgm:t>
        <a:bodyPr/>
        <a:lstStyle/>
        <a:p>
          <a:endParaRPr lang="ru-RU"/>
        </a:p>
      </dgm:t>
    </dgm:pt>
    <dgm:pt modelId="{3876207E-71FD-46E4-A500-DB6C65DF7114}">
      <dgm:prSet/>
      <dgm:spPr/>
      <dgm:t>
        <a:bodyPr/>
        <a:lstStyle/>
        <a:p>
          <a:r>
            <a:rPr lang="ru-RU" dirty="0" smtClean="0"/>
            <a:t>Банковские учреждения</a:t>
          </a:r>
          <a:endParaRPr lang="ru-RU" dirty="0"/>
        </a:p>
      </dgm:t>
    </dgm:pt>
    <dgm:pt modelId="{5D94A56F-0F40-433A-AFCE-6467F0C62178}" type="parTrans" cxnId="{27FEB11E-4EF5-44A0-93B9-B603CE2B4948}">
      <dgm:prSet/>
      <dgm:spPr/>
      <dgm:t>
        <a:bodyPr/>
        <a:lstStyle/>
        <a:p>
          <a:endParaRPr lang="ru-RU"/>
        </a:p>
      </dgm:t>
    </dgm:pt>
    <dgm:pt modelId="{8289D4FF-17B7-4901-8852-A1E582E10607}" type="sibTrans" cxnId="{27FEB11E-4EF5-44A0-93B9-B603CE2B4948}">
      <dgm:prSet/>
      <dgm:spPr/>
      <dgm:t>
        <a:bodyPr/>
        <a:lstStyle/>
        <a:p>
          <a:endParaRPr lang="ru-RU"/>
        </a:p>
      </dgm:t>
    </dgm:pt>
    <dgm:pt modelId="{BC38FADD-35D5-43BF-AEF8-2D13DA93702E}">
      <dgm:prSet/>
      <dgm:spPr/>
      <dgm:t>
        <a:bodyPr/>
        <a:lstStyle/>
        <a:p>
          <a:r>
            <a:rPr lang="ru-RU" dirty="0" smtClean="0"/>
            <a:t>Страховые компании</a:t>
          </a:r>
          <a:endParaRPr lang="ru-RU" dirty="0"/>
        </a:p>
      </dgm:t>
    </dgm:pt>
    <dgm:pt modelId="{85F76E54-6D7C-4751-A346-053DE8952C32}" type="parTrans" cxnId="{1CFD5FBC-78D2-45E4-AC4E-7391C47B8482}">
      <dgm:prSet/>
      <dgm:spPr/>
      <dgm:t>
        <a:bodyPr/>
        <a:lstStyle/>
        <a:p>
          <a:endParaRPr lang="ru-RU"/>
        </a:p>
      </dgm:t>
    </dgm:pt>
    <dgm:pt modelId="{488BAB9A-BAA4-496A-A49F-5CABC394EAEB}" type="sibTrans" cxnId="{1CFD5FBC-78D2-45E4-AC4E-7391C47B8482}">
      <dgm:prSet/>
      <dgm:spPr/>
      <dgm:t>
        <a:bodyPr/>
        <a:lstStyle/>
        <a:p>
          <a:endParaRPr lang="ru-RU"/>
        </a:p>
      </dgm:t>
    </dgm:pt>
    <dgm:pt modelId="{50582053-E118-480B-9A1C-0BDDD4D19B65}">
      <dgm:prSet/>
      <dgm:spPr/>
      <dgm:t>
        <a:bodyPr/>
        <a:lstStyle/>
        <a:p>
          <a:r>
            <a:rPr lang="ru-RU" dirty="0" smtClean="0"/>
            <a:t>Научно-исследовательские институты</a:t>
          </a:r>
          <a:endParaRPr lang="ru-RU" dirty="0"/>
        </a:p>
      </dgm:t>
    </dgm:pt>
    <dgm:pt modelId="{97620074-4CF2-4E85-A612-770C1A4C0032}" type="parTrans" cxnId="{39D0DDE1-B610-44FB-8579-4B6F208F1D7F}">
      <dgm:prSet/>
      <dgm:spPr/>
      <dgm:t>
        <a:bodyPr/>
        <a:lstStyle/>
        <a:p>
          <a:endParaRPr lang="ru-RU"/>
        </a:p>
      </dgm:t>
    </dgm:pt>
    <dgm:pt modelId="{008262B2-83D4-4191-ADA8-C4A23DE88C57}" type="sibTrans" cxnId="{39D0DDE1-B610-44FB-8579-4B6F208F1D7F}">
      <dgm:prSet/>
      <dgm:spPr/>
      <dgm:t>
        <a:bodyPr/>
        <a:lstStyle/>
        <a:p>
          <a:endParaRPr lang="ru-RU"/>
        </a:p>
      </dgm:t>
    </dgm:pt>
    <dgm:pt modelId="{BB7B8041-A5F8-4561-A9F3-34FE0F73BDFC}">
      <dgm:prSet/>
      <dgm:spPr/>
      <dgm:t>
        <a:bodyPr/>
        <a:lstStyle/>
        <a:p>
          <a:r>
            <a:rPr lang="ru-RU" dirty="0" smtClean="0"/>
            <a:t>Производители и поставщики материалов, изделий, конструкций, техники и оборудования</a:t>
          </a:r>
          <a:endParaRPr lang="ru-RU" dirty="0"/>
        </a:p>
      </dgm:t>
    </dgm:pt>
    <dgm:pt modelId="{427B4BCC-B523-47FA-A163-E6343240F231}" type="parTrans" cxnId="{5D4603A5-1644-412B-80AA-25398F717BAA}">
      <dgm:prSet/>
      <dgm:spPr/>
      <dgm:t>
        <a:bodyPr/>
        <a:lstStyle/>
        <a:p>
          <a:endParaRPr lang="ru-RU"/>
        </a:p>
      </dgm:t>
    </dgm:pt>
    <dgm:pt modelId="{C0FA58E8-F651-4ED8-A372-4D2A696416FE}" type="sibTrans" cxnId="{5D4603A5-1644-412B-80AA-25398F717BAA}">
      <dgm:prSet/>
      <dgm:spPr/>
      <dgm:t>
        <a:bodyPr/>
        <a:lstStyle/>
        <a:p>
          <a:endParaRPr lang="ru-RU"/>
        </a:p>
      </dgm:t>
    </dgm:pt>
    <dgm:pt modelId="{A2C6C4AA-BF48-45FD-8B82-DF72DB6519F0}">
      <dgm:prSet/>
      <dgm:spPr/>
      <dgm:t>
        <a:bodyPr/>
        <a:lstStyle/>
        <a:p>
          <a:r>
            <a:rPr lang="ru-RU" dirty="0" smtClean="0"/>
            <a:t>Профессиональные союзы и ассоциации</a:t>
          </a:r>
          <a:endParaRPr lang="ru-RU" dirty="0"/>
        </a:p>
      </dgm:t>
    </dgm:pt>
    <dgm:pt modelId="{98C9D4E6-97EB-4227-A227-49E659E1955E}" type="parTrans" cxnId="{CF534C49-74AF-49D8-9B47-B77C20FF015A}">
      <dgm:prSet/>
      <dgm:spPr/>
      <dgm:t>
        <a:bodyPr/>
        <a:lstStyle/>
        <a:p>
          <a:endParaRPr lang="ru-RU"/>
        </a:p>
      </dgm:t>
    </dgm:pt>
    <dgm:pt modelId="{B841A20A-178D-4B2C-A54B-4BCEF8B17889}" type="sibTrans" cxnId="{CF534C49-74AF-49D8-9B47-B77C20FF015A}">
      <dgm:prSet/>
      <dgm:spPr/>
      <dgm:t>
        <a:bodyPr/>
        <a:lstStyle/>
        <a:p>
          <a:endParaRPr lang="ru-RU"/>
        </a:p>
      </dgm:t>
    </dgm:pt>
    <dgm:pt modelId="{155D7F01-A598-4E84-AE10-7F8DA149E7A3}">
      <dgm:prSet/>
      <dgm:spPr/>
      <dgm:t>
        <a:bodyPr/>
        <a:lstStyle/>
        <a:p>
          <a:r>
            <a:rPr lang="ru-RU" dirty="0" smtClean="0"/>
            <a:t>Ассоциация СРО СФО</a:t>
          </a:r>
          <a:endParaRPr lang="ru-RU" dirty="0"/>
        </a:p>
      </dgm:t>
    </dgm:pt>
    <dgm:pt modelId="{47749CB6-3A0F-496D-9436-0A61FCBC340B}" type="parTrans" cxnId="{CBF0B47E-7D7A-4152-9D06-9531C8FA6682}">
      <dgm:prSet/>
      <dgm:spPr/>
      <dgm:t>
        <a:bodyPr/>
        <a:lstStyle/>
        <a:p>
          <a:endParaRPr lang="ru-RU"/>
        </a:p>
      </dgm:t>
    </dgm:pt>
    <dgm:pt modelId="{F194A0FD-EF3D-4EEC-92CA-3BD122E06C12}" type="sibTrans" cxnId="{CBF0B47E-7D7A-4152-9D06-9531C8FA6682}">
      <dgm:prSet/>
      <dgm:spPr/>
      <dgm:t>
        <a:bodyPr/>
        <a:lstStyle/>
        <a:p>
          <a:endParaRPr lang="ru-RU"/>
        </a:p>
      </dgm:t>
    </dgm:pt>
    <dgm:pt modelId="{78C8A11F-5BF9-4B75-A44D-9150BCB5E5C6}" type="pres">
      <dgm:prSet presAssocID="{81EB34A7-0C87-4DA0-9524-E86CF4751DAF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4EF9E8DF-F141-452E-91F3-336A1743774A}" type="pres">
      <dgm:prSet presAssocID="{81EB34A7-0C87-4DA0-9524-E86CF4751DAF}" presName="radial" presStyleCnt="0">
        <dgm:presLayoutVars>
          <dgm:animLvl val="ctr"/>
        </dgm:presLayoutVars>
      </dgm:prSet>
      <dgm:spPr/>
    </dgm:pt>
    <dgm:pt modelId="{6C08A91E-44BC-4133-B576-9B5376539E34}" type="pres">
      <dgm:prSet presAssocID="{31C035FE-C890-4294-A8F8-8BFAA9DD44B2}" presName="centerShape" presStyleLbl="vennNode1" presStyleIdx="0" presStyleCnt="11"/>
      <dgm:spPr/>
      <dgm:t>
        <a:bodyPr/>
        <a:lstStyle/>
        <a:p>
          <a:endParaRPr lang="ru-RU"/>
        </a:p>
      </dgm:t>
    </dgm:pt>
    <dgm:pt modelId="{DDB5A28F-444C-4A08-9F60-6D84332D0581}" type="pres">
      <dgm:prSet presAssocID="{5B39B9A3-A5CF-4FF0-93D4-7A4D63B1AC2E}" presName="node" presStyleLbl="vennNode1" presStyleIdx="1" presStyleCnt="11" custScaleX="118955" custScaleY="1171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1FCB00-EA2F-4C7C-895D-36A5F955C9F3}" type="pres">
      <dgm:prSet presAssocID="{42B1CA61-49D5-4AD1-875A-BC4811BFAF91}" presName="node" presStyleLbl="vennNode1" presStyleIdx="2" presStyleCnt="11" custScaleX="118955" custScaleY="1171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B130286-16C7-4757-AC4E-420FA06D9B9F}" type="pres">
      <dgm:prSet presAssocID="{155D7F01-A598-4E84-AE10-7F8DA149E7A3}" presName="node" presStyleLbl="vennNode1" presStyleIdx="3" presStyleCnt="1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E3C0A6-68DA-47EE-9611-BD1B176A7830}" type="pres">
      <dgm:prSet presAssocID="{792E9790-806B-4268-891C-FA623918A8F5}" presName="node" presStyleLbl="vennNode1" presStyleIdx="4" presStyleCnt="11" custScaleX="118955" custScaleY="1171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B04E63-EDCF-4AD7-8165-44B714B1A81A}" type="pres">
      <dgm:prSet presAssocID="{93208370-4A30-4C28-A23E-A6CB1B135DD3}" presName="node" presStyleLbl="vennNode1" presStyleIdx="5" presStyleCnt="11" custScaleX="118955" custScaleY="1171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4BACE4E-2936-4F35-9409-581E5EE7352D}" type="pres">
      <dgm:prSet presAssocID="{3876207E-71FD-46E4-A500-DB6C65DF7114}" presName="node" presStyleLbl="vennNode1" presStyleIdx="6" presStyleCnt="11" custScaleX="118955" custScaleY="1171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55734D2-9109-484E-AC01-9F5CA8A27554}" type="pres">
      <dgm:prSet presAssocID="{BC38FADD-35D5-43BF-AEF8-2D13DA93702E}" presName="node" presStyleLbl="vennNode1" presStyleIdx="7" presStyleCnt="11" custScaleX="118955" custScaleY="1171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852FCF-9817-4CEC-A9B2-D5697E72C6DA}" type="pres">
      <dgm:prSet presAssocID="{50582053-E118-480B-9A1C-0BDDD4D19B65}" presName="node" presStyleLbl="vennNode1" presStyleIdx="8" presStyleCnt="11" custScaleX="118955" custScaleY="1171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4A71A8-BF0D-43F1-AD58-0A5E8D39636F}" type="pres">
      <dgm:prSet presAssocID="{BB7B8041-A5F8-4561-A9F3-34FE0F73BDFC}" presName="node" presStyleLbl="vennNode1" presStyleIdx="9" presStyleCnt="11" custScaleX="118955" custScaleY="1171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91EAA23-0315-4165-9639-0DCD23B0EEFD}" type="pres">
      <dgm:prSet presAssocID="{A2C6C4AA-BF48-45FD-8B82-DF72DB6519F0}" presName="node" presStyleLbl="vennNode1" presStyleIdx="10" presStyleCnt="11" custScaleX="118955" custScaleY="11719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A9BF1E7A-2B13-44D7-8EBC-E1218815DEAA}" srcId="{31C035FE-C890-4294-A8F8-8BFAA9DD44B2}" destId="{42B1CA61-49D5-4AD1-875A-BC4811BFAF91}" srcOrd="1" destOrd="0" parTransId="{59857D7D-3DB2-497D-8627-3E01A60D2D8C}" sibTransId="{8559D507-4E78-4C8A-ADA7-EF3B47FF017B}"/>
    <dgm:cxn modelId="{3478C863-945E-41DD-92FF-59C04936A30F}" type="presOf" srcId="{42B1CA61-49D5-4AD1-875A-BC4811BFAF91}" destId="{7B1FCB00-EA2F-4C7C-895D-36A5F955C9F3}" srcOrd="0" destOrd="0" presId="urn:microsoft.com/office/officeart/2005/8/layout/radial3"/>
    <dgm:cxn modelId="{430150D0-9698-48C7-BFCA-61E45227A47C}" type="presOf" srcId="{50582053-E118-480B-9A1C-0BDDD4D19B65}" destId="{9B852FCF-9817-4CEC-A9B2-D5697E72C6DA}" srcOrd="0" destOrd="0" presId="urn:microsoft.com/office/officeart/2005/8/layout/radial3"/>
    <dgm:cxn modelId="{CCBF5DD1-5A75-4062-B0D7-6B71A4C3DF2E}" type="presOf" srcId="{BC38FADD-35D5-43BF-AEF8-2D13DA93702E}" destId="{D55734D2-9109-484E-AC01-9F5CA8A27554}" srcOrd="0" destOrd="0" presId="urn:microsoft.com/office/officeart/2005/8/layout/radial3"/>
    <dgm:cxn modelId="{8C866DD6-ED89-4A71-A873-D3078D6D42CB}" srcId="{31C035FE-C890-4294-A8F8-8BFAA9DD44B2}" destId="{5B39B9A3-A5CF-4FF0-93D4-7A4D63B1AC2E}" srcOrd="0" destOrd="0" parTransId="{26541452-C2E2-42B8-840A-9FCAD4ADE99C}" sibTransId="{18C248B7-8445-494C-B6AF-0D888F438F81}"/>
    <dgm:cxn modelId="{8C2CDBF2-DC95-4785-87ED-4EF71CA571DA}" type="presOf" srcId="{31C035FE-C890-4294-A8F8-8BFAA9DD44B2}" destId="{6C08A91E-44BC-4133-B576-9B5376539E34}" srcOrd="0" destOrd="0" presId="urn:microsoft.com/office/officeart/2005/8/layout/radial3"/>
    <dgm:cxn modelId="{151CC6B8-8DCB-4220-A49D-0778CC8B66D8}" type="presOf" srcId="{A2C6C4AA-BF48-45FD-8B82-DF72DB6519F0}" destId="{091EAA23-0315-4165-9639-0DCD23B0EEFD}" srcOrd="0" destOrd="0" presId="urn:microsoft.com/office/officeart/2005/8/layout/radial3"/>
    <dgm:cxn modelId="{A803411A-2B32-4A41-B550-56AED7F0AF69}" type="presOf" srcId="{81EB34A7-0C87-4DA0-9524-E86CF4751DAF}" destId="{78C8A11F-5BF9-4B75-A44D-9150BCB5E5C6}" srcOrd="0" destOrd="0" presId="urn:microsoft.com/office/officeart/2005/8/layout/radial3"/>
    <dgm:cxn modelId="{3FFCD184-2C45-4BD5-9ED9-0932F8FCFADA}" type="presOf" srcId="{3876207E-71FD-46E4-A500-DB6C65DF7114}" destId="{54BACE4E-2936-4F35-9409-581E5EE7352D}" srcOrd="0" destOrd="0" presId="urn:microsoft.com/office/officeart/2005/8/layout/radial3"/>
    <dgm:cxn modelId="{48F91EC5-BA2F-427B-A01F-0422658F28ED}" srcId="{31C035FE-C890-4294-A8F8-8BFAA9DD44B2}" destId="{93208370-4A30-4C28-A23E-A6CB1B135DD3}" srcOrd="4" destOrd="0" parTransId="{AF16FF76-E7A6-4712-A113-3B83E87A920A}" sibTransId="{FC0359E4-E6AB-4430-9814-F8AB5752DD38}"/>
    <dgm:cxn modelId="{CF534C49-74AF-49D8-9B47-B77C20FF015A}" srcId="{31C035FE-C890-4294-A8F8-8BFAA9DD44B2}" destId="{A2C6C4AA-BF48-45FD-8B82-DF72DB6519F0}" srcOrd="9" destOrd="0" parTransId="{98C9D4E6-97EB-4227-A227-49E659E1955E}" sibTransId="{B841A20A-178D-4B2C-A54B-4BCEF8B17889}"/>
    <dgm:cxn modelId="{4913E241-660D-4EB3-8342-824229B75DF6}" type="presOf" srcId="{792E9790-806B-4268-891C-FA623918A8F5}" destId="{46E3C0A6-68DA-47EE-9611-BD1B176A7830}" srcOrd="0" destOrd="0" presId="urn:microsoft.com/office/officeart/2005/8/layout/radial3"/>
    <dgm:cxn modelId="{CBF0B47E-7D7A-4152-9D06-9531C8FA6682}" srcId="{31C035FE-C890-4294-A8F8-8BFAA9DD44B2}" destId="{155D7F01-A598-4E84-AE10-7F8DA149E7A3}" srcOrd="2" destOrd="0" parTransId="{47749CB6-3A0F-496D-9436-0A61FCBC340B}" sibTransId="{F194A0FD-EF3D-4EEC-92CA-3BD122E06C12}"/>
    <dgm:cxn modelId="{27FEB11E-4EF5-44A0-93B9-B603CE2B4948}" srcId="{31C035FE-C890-4294-A8F8-8BFAA9DD44B2}" destId="{3876207E-71FD-46E4-A500-DB6C65DF7114}" srcOrd="5" destOrd="0" parTransId="{5D94A56F-0F40-433A-AFCE-6467F0C62178}" sibTransId="{8289D4FF-17B7-4901-8852-A1E582E10607}"/>
    <dgm:cxn modelId="{45515D90-3097-4861-80F6-8E90CD824BDE}" type="presOf" srcId="{BB7B8041-A5F8-4561-A9F3-34FE0F73BDFC}" destId="{404A71A8-BF0D-43F1-AD58-0A5E8D39636F}" srcOrd="0" destOrd="0" presId="urn:microsoft.com/office/officeart/2005/8/layout/radial3"/>
    <dgm:cxn modelId="{1CFD5FBC-78D2-45E4-AC4E-7391C47B8482}" srcId="{31C035FE-C890-4294-A8F8-8BFAA9DD44B2}" destId="{BC38FADD-35D5-43BF-AEF8-2D13DA93702E}" srcOrd="6" destOrd="0" parTransId="{85F76E54-6D7C-4751-A346-053DE8952C32}" sibTransId="{488BAB9A-BAA4-496A-A49F-5CABC394EAEB}"/>
    <dgm:cxn modelId="{5D4603A5-1644-412B-80AA-25398F717BAA}" srcId="{31C035FE-C890-4294-A8F8-8BFAA9DD44B2}" destId="{BB7B8041-A5F8-4561-A9F3-34FE0F73BDFC}" srcOrd="8" destOrd="0" parTransId="{427B4BCC-B523-47FA-A163-E6343240F231}" sibTransId="{C0FA58E8-F651-4ED8-A372-4D2A696416FE}"/>
    <dgm:cxn modelId="{E8C4C107-6A27-4CBA-B3E0-5C13CB8D6E13}" srcId="{31C035FE-C890-4294-A8F8-8BFAA9DD44B2}" destId="{792E9790-806B-4268-891C-FA623918A8F5}" srcOrd="3" destOrd="0" parTransId="{3747FDA7-CFA5-466A-AC47-51DA7D3B2A90}" sibTransId="{0D06ABC8-9ED9-4110-B67B-941EB6063A4F}"/>
    <dgm:cxn modelId="{90746E9F-B9AE-4DFD-9E8B-5974D6B48EDB}" type="presOf" srcId="{5B39B9A3-A5CF-4FF0-93D4-7A4D63B1AC2E}" destId="{DDB5A28F-444C-4A08-9F60-6D84332D0581}" srcOrd="0" destOrd="0" presId="urn:microsoft.com/office/officeart/2005/8/layout/radial3"/>
    <dgm:cxn modelId="{BC15CD87-CA6D-4C51-B29B-B1F591074172}" srcId="{81EB34A7-0C87-4DA0-9524-E86CF4751DAF}" destId="{31C035FE-C890-4294-A8F8-8BFAA9DD44B2}" srcOrd="0" destOrd="0" parTransId="{0F6BC3AB-C53F-4D5B-8AF6-FC5158AF8760}" sibTransId="{AE8B1DAE-4DFA-4DB4-B9C0-618B2520EE5C}"/>
    <dgm:cxn modelId="{93C986BF-B3D8-4ACB-9FE1-51A62CA831ED}" type="presOf" srcId="{155D7F01-A598-4E84-AE10-7F8DA149E7A3}" destId="{DB130286-16C7-4757-AC4E-420FA06D9B9F}" srcOrd="0" destOrd="0" presId="urn:microsoft.com/office/officeart/2005/8/layout/radial3"/>
    <dgm:cxn modelId="{39D0DDE1-B610-44FB-8579-4B6F208F1D7F}" srcId="{31C035FE-C890-4294-A8F8-8BFAA9DD44B2}" destId="{50582053-E118-480B-9A1C-0BDDD4D19B65}" srcOrd="7" destOrd="0" parTransId="{97620074-4CF2-4E85-A612-770C1A4C0032}" sibTransId="{008262B2-83D4-4191-ADA8-C4A23DE88C57}"/>
    <dgm:cxn modelId="{F3EBCE1D-E310-4898-8C9D-06C3AF7DF4CD}" type="presOf" srcId="{93208370-4A30-4C28-A23E-A6CB1B135DD3}" destId="{BFB04E63-EDCF-4AD7-8165-44B714B1A81A}" srcOrd="0" destOrd="0" presId="urn:microsoft.com/office/officeart/2005/8/layout/radial3"/>
    <dgm:cxn modelId="{80D23A1B-DEAD-4CF6-9101-2245C6BFB4BB}" type="presParOf" srcId="{78C8A11F-5BF9-4B75-A44D-9150BCB5E5C6}" destId="{4EF9E8DF-F141-452E-91F3-336A1743774A}" srcOrd="0" destOrd="0" presId="urn:microsoft.com/office/officeart/2005/8/layout/radial3"/>
    <dgm:cxn modelId="{14E70D53-ED02-479E-89D7-F61DB991924A}" type="presParOf" srcId="{4EF9E8DF-F141-452E-91F3-336A1743774A}" destId="{6C08A91E-44BC-4133-B576-9B5376539E34}" srcOrd="0" destOrd="0" presId="urn:microsoft.com/office/officeart/2005/8/layout/radial3"/>
    <dgm:cxn modelId="{42D7CCFF-74F0-4BEA-89C2-5AD728A18FA7}" type="presParOf" srcId="{4EF9E8DF-F141-452E-91F3-336A1743774A}" destId="{DDB5A28F-444C-4A08-9F60-6D84332D0581}" srcOrd="1" destOrd="0" presId="urn:microsoft.com/office/officeart/2005/8/layout/radial3"/>
    <dgm:cxn modelId="{5052652E-583E-46C9-9579-6A78DA4A28FC}" type="presParOf" srcId="{4EF9E8DF-F141-452E-91F3-336A1743774A}" destId="{7B1FCB00-EA2F-4C7C-895D-36A5F955C9F3}" srcOrd="2" destOrd="0" presId="urn:microsoft.com/office/officeart/2005/8/layout/radial3"/>
    <dgm:cxn modelId="{E751F60E-17ED-461B-8BBC-CE13494813A2}" type="presParOf" srcId="{4EF9E8DF-F141-452E-91F3-336A1743774A}" destId="{DB130286-16C7-4757-AC4E-420FA06D9B9F}" srcOrd="3" destOrd="0" presId="urn:microsoft.com/office/officeart/2005/8/layout/radial3"/>
    <dgm:cxn modelId="{E3D746F0-0A0D-4785-881A-EC620FE2AE1A}" type="presParOf" srcId="{4EF9E8DF-F141-452E-91F3-336A1743774A}" destId="{46E3C0A6-68DA-47EE-9611-BD1B176A7830}" srcOrd="4" destOrd="0" presId="urn:microsoft.com/office/officeart/2005/8/layout/radial3"/>
    <dgm:cxn modelId="{B34AD367-743D-4414-920F-D213163951F1}" type="presParOf" srcId="{4EF9E8DF-F141-452E-91F3-336A1743774A}" destId="{BFB04E63-EDCF-4AD7-8165-44B714B1A81A}" srcOrd="5" destOrd="0" presId="urn:microsoft.com/office/officeart/2005/8/layout/radial3"/>
    <dgm:cxn modelId="{7BA4E144-9075-43E4-957C-950E0BF19D78}" type="presParOf" srcId="{4EF9E8DF-F141-452E-91F3-336A1743774A}" destId="{54BACE4E-2936-4F35-9409-581E5EE7352D}" srcOrd="6" destOrd="0" presId="urn:microsoft.com/office/officeart/2005/8/layout/radial3"/>
    <dgm:cxn modelId="{F6ADB070-ECF6-44FC-A619-90B21A4119D1}" type="presParOf" srcId="{4EF9E8DF-F141-452E-91F3-336A1743774A}" destId="{D55734D2-9109-484E-AC01-9F5CA8A27554}" srcOrd="7" destOrd="0" presId="urn:microsoft.com/office/officeart/2005/8/layout/radial3"/>
    <dgm:cxn modelId="{F03CD6F4-58F4-4526-A07E-4AAA2DDF0775}" type="presParOf" srcId="{4EF9E8DF-F141-452E-91F3-336A1743774A}" destId="{9B852FCF-9817-4CEC-A9B2-D5697E72C6DA}" srcOrd="8" destOrd="0" presId="urn:microsoft.com/office/officeart/2005/8/layout/radial3"/>
    <dgm:cxn modelId="{D36511D2-9ECE-40C2-BF43-0F55CF05CFD2}" type="presParOf" srcId="{4EF9E8DF-F141-452E-91F3-336A1743774A}" destId="{404A71A8-BF0D-43F1-AD58-0A5E8D39636F}" srcOrd="9" destOrd="0" presId="urn:microsoft.com/office/officeart/2005/8/layout/radial3"/>
    <dgm:cxn modelId="{76F34962-0D9C-4D9A-9A13-E542756D9D2E}" type="presParOf" srcId="{4EF9E8DF-F141-452E-91F3-336A1743774A}" destId="{091EAA23-0315-4165-9639-0DCD23B0EEFD}" srcOrd="10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6C08A91E-44BC-4133-B576-9B5376539E34}">
      <dsp:nvSpPr>
        <dsp:cNvPr id="0" name=""/>
        <dsp:cNvSpPr/>
      </dsp:nvSpPr>
      <dsp:spPr>
        <a:xfrm>
          <a:off x="2589014" y="1255514"/>
          <a:ext cx="3127771" cy="3127771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71120" tIns="71120" rIns="71120" bIns="71120" numCol="1" spcCol="1270" anchor="ctr" anchorCtr="0">
          <a:noAutofit/>
        </a:bodyPr>
        <a:lstStyle/>
        <a:p>
          <a:pPr lvl="0" algn="ctr" defTabSz="2489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5600" kern="1200" dirty="0" smtClean="0"/>
            <a:t>МЦСР</a:t>
          </a:r>
          <a:endParaRPr lang="ru-RU" sz="5600" kern="1200" dirty="0"/>
        </a:p>
      </dsp:txBody>
      <dsp:txXfrm>
        <a:off x="2589014" y="1255514"/>
        <a:ext cx="3127771" cy="3127771"/>
      </dsp:txXfrm>
    </dsp:sp>
    <dsp:sp modelId="{DDB5A28F-444C-4A08-9F60-6D84332D0581}">
      <dsp:nvSpPr>
        <dsp:cNvPr id="0" name=""/>
        <dsp:cNvSpPr/>
      </dsp:nvSpPr>
      <dsp:spPr>
        <a:xfrm>
          <a:off x="3222739" y="-133873"/>
          <a:ext cx="1860320" cy="18327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Строители, проектировщики, изыскатели</a:t>
          </a:r>
          <a:endParaRPr lang="ru-RU" sz="900" kern="1200" dirty="0"/>
        </a:p>
      </dsp:txBody>
      <dsp:txXfrm>
        <a:off x="3222739" y="-133873"/>
        <a:ext cx="1860320" cy="1832749"/>
      </dsp:txXfrm>
    </dsp:sp>
    <dsp:sp modelId="{7B1FCB00-EA2F-4C7C-895D-36A5F955C9F3}">
      <dsp:nvSpPr>
        <dsp:cNvPr id="0" name=""/>
        <dsp:cNvSpPr/>
      </dsp:nvSpPr>
      <dsp:spPr>
        <a:xfrm>
          <a:off x="4419998" y="255139"/>
          <a:ext cx="1860320" cy="18327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Государственные органы власти</a:t>
          </a:r>
          <a:endParaRPr lang="ru-RU" sz="900" kern="1200" dirty="0"/>
        </a:p>
      </dsp:txBody>
      <dsp:txXfrm>
        <a:off x="4419998" y="255139"/>
        <a:ext cx="1860320" cy="1832749"/>
      </dsp:txXfrm>
    </dsp:sp>
    <dsp:sp modelId="{DB130286-16C7-4757-AC4E-420FA06D9B9F}">
      <dsp:nvSpPr>
        <dsp:cNvPr id="0" name=""/>
        <dsp:cNvSpPr/>
      </dsp:nvSpPr>
      <dsp:spPr>
        <a:xfrm>
          <a:off x="5308162" y="1408020"/>
          <a:ext cx="1563885" cy="1563885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Ассоциация СРО СФО</a:t>
          </a:r>
          <a:endParaRPr lang="ru-RU" sz="900" kern="1200" dirty="0"/>
        </a:p>
      </dsp:txBody>
      <dsp:txXfrm>
        <a:off x="5308162" y="1408020"/>
        <a:ext cx="1563885" cy="1563885"/>
      </dsp:txXfrm>
    </dsp:sp>
    <dsp:sp modelId="{46E3C0A6-68DA-47EE-9611-BD1B176A7830}">
      <dsp:nvSpPr>
        <dsp:cNvPr id="0" name=""/>
        <dsp:cNvSpPr/>
      </dsp:nvSpPr>
      <dsp:spPr>
        <a:xfrm>
          <a:off x="5159945" y="2532461"/>
          <a:ext cx="1860320" cy="18327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Заказчики/инвесторы</a:t>
          </a:r>
          <a:endParaRPr lang="ru-RU" sz="900" kern="1200" dirty="0"/>
        </a:p>
      </dsp:txBody>
      <dsp:txXfrm>
        <a:off x="5159945" y="2532461"/>
        <a:ext cx="1860320" cy="1832749"/>
      </dsp:txXfrm>
    </dsp:sp>
    <dsp:sp modelId="{BFB04E63-EDCF-4AD7-8165-44B714B1A81A}">
      <dsp:nvSpPr>
        <dsp:cNvPr id="0" name=""/>
        <dsp:cNvSpPr/>
      </dsp:nvSpPr>
      <dsp:spPr>
        <a:xfrm>
          <a:off x="4419998" y="3550911"/>
          <a:ext cx="1860320" cy="18327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Высшие и средние учебные заведения, учебные центры</a:t>
          </a:r>
          <a:endParaRPr lang="ru-RU" sz="900" kern="1200" dirty="0"/>
        </a:p>
      </dsp:txBody>
      <dsp:txXfrm>
        <a:off x="4419998" y="3550911"/>
        <a:ext cx="1860320" cy="1832749"/>
      </dsp:txXfrm>
    </dsp:sp>
    <dsp:sp modelId="{54BACE4E-2936-4F35-9409-581E5EE7352D}">
      <dsp:nvSpPr>
        <dsp:cNvPr id="0" name=""/>
        <dsp:cNvSpPr/>
      </dsp:nvSpPr>
      <dsp:spPr>
        <a:xfrm>
          <a:off x="3222739" y="3939924"/>
          <a:ext cx="1860320" cy="18327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Банковские учреждения</a:t>
          </a:r>
          <a:endParaRPr lang="ru-RU" sz="900" kern="1200" dirty="0"/>
        </a:p>
      </dsp:txBody>
      <dsp:txXfrm>
        <a:off x="3222739" y="3939924"/>
        <a:ext cx="1860320" cy="1832749"/>
      </dsp:txXfrm>
    </dsp:sp>
    <dsp:sp modelId="{D55734D2-9109-484E-AC01-9F5CA8A27554}">
      <dsp:nvSpPr>
        <dsp:cNvPr id="0" name=""/>
        <dsp:cNvSpPr/>
      </dsp:nvSpPr>
      <dsp:spPr>
        <a:xfrm>
          <a:off x="2025480" y="3550911"/>
          <a:ext cx="1860320" cy="18327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Страховые компании</a:t>
          </a:r>
          <a:endParaRPr lang="ru-RU" sz="900" kern="1200" dirty="0"/>
        </a:p>
      </dsp:txBody>
      <dsp:txXfrm>
        <a:off x="2025480" y="3550911"/>
        <a:ext cx="1860320" cy="1832749"/>
      </dsp:txXfrm>
    </dsp:sp>
    <dsp:sp modelId="{9B852FCF-9817-4CEC-A9B2-D5697E72C6DA}">
      <dsp:nvSpPr>
        <dsp:cNvPr id="0" name=""/>
        <dsp:cNvSpPr/>
      </dsp:nvSpPr>
      <dsp:spPr>
        <a:xfrm>
          <a:off x="1285533" y="2532461"/>
          <a:ext cx="1860320" cy="18327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Научно-исследовательские институты</a:t>
          </a:r>
          <a:endParaRPr lang="ru-RU" sz="900" kern="1200" dirty="0"/>
        </a:p>
      </dsp:txBody>
      <dsp:txXfrm>
        <a:off x="1285533" y="2532461"/>
        <a:ext cx="1860320" cy="1832749"/>
      </dsp:txXfrm>
    </dsp:sp>
    <dsp:sp modelId="{404A71A8-BF0D-43F1-AD58-0A5E8D39636F}">
      <dsp:nvSpPr>
        <dsp:cNvPr id="0" name=""/>
        <dsp:cNvSpPr/>
      </dsp:nvSpPr>
      <dsp:spPr>
        <a:xfrm>
          <a:off x="1285533" y="1273589"/>
          <a:ext cx="1860320" cy="18327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Производители и поставщики материалов, изделий, конструкций, техники и оборудования</a:t>
          </a:r>
          <a:endParaRPr lang="ru-RU" sz="900" kern="1200" dirty="0"/>
        </a:p>
      </dsp:txBody>
      <dsp:txXfrm>
        <a:off x="1285533" y="1273589"/>
        <a:ext cx="1860320" cy="1832749"/>
      </dsp:txXfrm>
    </dsp:sp>
    <dsp:sp modelId="{091EAA23-0315-4165-9639-0DCD23B0EEFD}">
      <dsp:nvSpPr>
        <dsp:cNvPr id="0" name=""/>
        <dsp:cNvSpPr/>
      </dsp:nvSpPr>
      <dsp:spPr>
        <a:xfrm>
          <a:off x="2025480" y="255139"/>
          <a:ext cx="1860320" cy="183274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900" kern="1200" dirty="0" smtClean="0"/>
            <a:t>Профессиональные союзы и ассоциации</a:t>
          </a:r>
          <a:endParaRPr lang="ru-RU" sz="900" kern="1200" dirty="0"/>
        </a:p>
      </dsp:txBody>
      <dsp:txXfrm>
        <a:off x="2025480" y="255139"/>
        <a:ext cx="1860320" cy="183274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3D8E0E-E032-4A4F-8284-2E95FAC2C243}" type="datetimeFigureOut">
              <a:rPr lang="ru-RU" smtClean="0"/>
              <a:pPr/>
              <a:t>27.07.2012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4447E7C-D5AF-4E8A-A544-57A6458B580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362054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Espace réservé de l'image des diapositives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171" name="Espace réservé des commentair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7172" name="Espace réservé du numéro de diapositive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DBA622B-D1BE-45C9-BBBB-50FC2BBFDAFE}" type="slidenum">
              <a:rPr lang="fr-FR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0106B4A3-4212-4E39-93DE-E053E8F69C28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3DCDF73-85D2-4237-9B32-053DBDB0C31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06B4A3-4212-4E39-93DE-E053E8F69C28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06B4A3-4212-4E39-93DE-E053E8F69C28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06B4A3-4212-4E39-93DE-E053E8F69C28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06B4A3-4212-4E39-93DE-E053E8F69C28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06B4A3-4212-4E39-93DE-E053E8F69C28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06B4A3-4212-4E39-93DE-E053E8F69C28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06B4A3-4212-4E39-93DE-E053E8F69C28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106B4A3-4212-4E39-93DE-E053E8F69C28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0106B4A3-4212-4E39-93DE-E053E8F69C28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0106B4A3-4212-4E39-93DE-E053E8F69C28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0106B4A3-4212-4E39-93DE-E053E8F69C28}" type="datetimeFigureOut">
              <a:rPr lang="en-US" smtClean="0"/>
              <a:pPr/>
              <a:t>7/27/2012</a:t>
            </a:fld>
            <a:endParaRPr lang="en-US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kumimoji="0"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13.png"/><Relationship Id="rId3" Type="http://schemas.openxmlformats.org/officeDocument/2006/relationships/image" Target="../media/image3.jpe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4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14.emf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sibir-msro@mail.ru" TargetMode="External"/><Relationship Id="rId2" Type="http://schemas.openxmlformats.org/officeDocument/2006/relationships/hyperlink" Target="http://www.msro-sibir.ru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76400" y="609600"/>
            <a:ext cx="5795962" cy="3041650"/>
          </a:xfrm>
        </p:spPr>
        <p:txBody>
          <a:bodyPr anchor="ctr">
            <a:noAutofit/>
          </a:bodyPr>
          <a:lstStyle/>
          <a:p>
            <a:pPr algn="ctr"/>
            <a:r>
              <a:rPr lang="ru-RU" sz="2200" dirty="0" smtClean="0">
                <a:latin typeface="AGCrownStyle" pitchFamily="2" charset="0"/>
              </a:rPr>
              <a:t>Ассоциация СРО строительного комплекса Сибирского федерального округа</a:t>
            </a:r>
            <a:br>
              <a:rPr lang="ru-RU" sz="2200" dirty="0" smtClean="0">
                <a:latin typeface="AGCrownStyle" pitchFamily="2" charset="0"/>
              </a:rPr>
            </a:br>
            <a:r>
              <a:rPr lang="ru-RU" sz="2200" dirty="0" smtClean="0">
                <a:latin typeface="AGCrownStyle" pitchFamily="2" charset="0"/>
              </a:rPr>
              <a:t/>
            </a:r>
            <a:br>
              <a:rPr lang="ru-RU" sz="2200" dirty="0" smtClean="0">
                <a:latin typeface="AGCrownStyle" pitchFamily="2" charset="0"/>
              </a:rPr>
            </a:br>
            <a:r>
              <a:rPr lang="ru-RU" sz="2200" dirty="0" smtClean="0">
                <a:latin typeface="AGCrownStyle" pitchFamily="2" charset="0"/>
              </a:rPr>
              <a:t>Межрегиональный </a:t>
            </a:r>
            <a:r>
              <a:rPr lang="ru-RU" sz="2200" dirty="0" smtClean="0">
                <a:latin typeface="AGCrownStyle" pitchFamily="2" charset="0"/>
              </a:rPr>
              <a:t>центр стратегического развития строительного комплекса Сибирского федерального </a:t>
            </a:r>
            <a:r>
              <a:rPr lang="ru-RU" sz="2200" dirty="0" smtClean="0">
                <a:latin typeface="AGCrownStyle" pitchFamily="2" charset="0"/>
              </a:rPr>
              <a:t>округа</a:t>
            </a:r>
            <a:endParaRPr lang="ru-RU" sz="2200" dirty="0">
              <a:latin typeface="AGCrownStyle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200" y="0"/>
            <a:ext cx="3611886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600" dirty="0" smtClean="0"/>
              <a:t>Разработано НП МНОС «СИБИРЬ»</a:t>
            </a:r>
            <a:endParaRPr lang="ru-RU" sz="1600" dirty="0"/>
          </a:p>
        </p:txBody>
      </p:sp>
      <p:pic>
        <p:nvPicPr>
          <p:cNvPr id="1026" name="Picture 2" descr="C:\Users\max\Desktop\гербы\AltaiRepublicCoatofArms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3886200"/>
            <a:ext cx="990600" cy="990600"/>
          </a:xfrm>
          <a:prstGeom prst="rect">
            <a:avLst/>
          </a:prstGeom>
          <a:noFill/>
        </p:spPr>
      </p:pic>
      <p:pic>
        <p:nvPicPr>
          <p:cNvPr id="1027" name="Picture 3" descr="C:\Users\max\Desktop\гербы\Chita_Oblast_coat_of_arm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8090" y="2638098"/>
            <a:ext cx="893412" cy="1066800"/>
          </a:xfrm>
          <a:prstGeom prst="rect">
            <a:avLst/>
          </a:prstGeom>
          <a:noFill/>
        </p:spPr>
      </p:pic>
      <p:pic>
        <p:nvPicPr>
          <p:cNvPr id="1028" name="Picture 4" descr="C:\Users\max\Desktop\гербы\Coat_of_arms_of_Irkutsk_Oblast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8600" y="3875694"/>
            <a:ext cx="887104" cy="1094939"/>
          </a:xfrm>
          <a:prstGeom prst="rect">
            <a:avLst/>
          </a:prstGeom>
          <a:noFill/>
        </p:spPr>
      </p:pic>
      <p:pic>
        <p:nvPicPr>
          <p:cNvPr id="1029" name="Picture 5" descr="C:\Users\max\Desktop\гербы\Coat_of_arms_of_Omsk_Oblast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001000" y="3810000"/>
            <a:ext cx="914399" cy="1005839"/>
          </a:xfrm>
          <a:prstGeom prst="rect">
            <a:avLst/>
          </a:prstGeom>
          <a:noFill/>
        </p:spPr>
      </p:pic>
      <p:pic>
        <p:nvPicPr>
          <p:cNvPr id="1030" name="Picture 6" descr="C:\Users\max\Desktop\гербы\Coat_of_arms_of_Tomsk_Oblast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924800" y="2672968"/>
            <a:ext cx="985620" cy="908432"/>
          </a:xfrm>
          <a:prstGeom prst="rect">
            <a:avLst/>
          </a:prstGeom>
          <a:noFill/>
        </p:spPr>
      </p:pic>
      <p:pic>
        <p:nvPicPr>
          <p:cNvPr id="1032" name="Picture 8" descr="C:\Users\max\Desktop\гербы\500px-Coat_of_Arms_of_Altai_Krai.svg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562600" y="3886200"/>
            <a:ext cx="914400" cy="949147"/>
          </a:xfrm>
          <a:prstGeom prst="rect">
            <a:avLst/>
          </a:prstGeom>
          <a:noFill/>
        </p:spPr>
      </p:pic>
      <p:pic>
        <p:nvPicPr>
          <p:cNvPr id="1033" name="Picture 9" descr="C:\Users\max\Desktop\гербы\500px-Coat_of_Arms_of_Buryatiya.svg.pn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28601" y="228600"/>
            <a:ext cx="914400" cy="1121055"/>
          </a:xfrm>
          <a:prstGeom prst="rect">
            <a:avLst/>
          </a:prstGeom>
          <a:noFill/>
        </p:spPr>
      </p:pic>
      <p:pic>
        <p:nvPicPr>
          <p:cNvPr id="1034" name="Picture 10" descr="C:\Users\max\Desktop\гербы\500px-Coat_of_arms_of_Kemerovo_Oblast.svg.png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7984384" y="1476703"/>
            <a:ext cx="931015" cy="990599"/>
          </a:xfrm>
          <a:prstGeom prst="rect">
            <a:avLst/>
          </a:prstGeom>
          <a:noFill/>
        </p:spPr>
      </p:pic>
      <p:pic>
        <p:nvPicPr>
          <p:cNvPr id="1035" name="Picture 11" descr="C:\Users\max\Desktop\гербы\500px-Coat_of_arms_of_Khakassia.svg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2590800" y="3886200"/>
            <a:ext cx="990600" cy="990600"/>
          </a:xfrm>
          <a:prstGeom prst="rect">
            <a:avLst/>
          </a:prstGeom>
          <a:noFill/>
        </p:spPr>
      </p:pic>
      <p:pic>
        <p:nvPicPr>
          <p:cNvPr id="1036" name="Picture 12" descr="C:\Users\max\Desktop\гербы\500px-Coat_of_arms_of_Krasnoyarsk_Krai.svg.png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7993005" y="197068"/>
            <a:ext cx="901750" cy="1098332"/>
          </a:xfrm>
          <a:prstGeom prst="rect">
            <a:avLst/>
          </a:prstGeom>
          <a:noFill/>
        </p:spPr>
      </p:pic>
      <p:pic>
        <p:nvPicPr>
          <p:cNvPr id="1037" name="Picture 13" descr="C:\Users\max\Desktop\гербы\500px-Coat_of_arms_of_Novosibirsk_oblast.svg.png"/>
          <p:cNvPicPr>
            <a:picLocks noChangeAspect="1" noChangeArrowheads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228600" y="1447800"/>
            <a:ext cx="947425" cy="1066800"/>
          </a:xfrm>
          <a:prstGeom prst="rect">
            <a:avLst/>
          </a:prstGeom>
          <a:noFill/>
        </p:spPr>
      </p:pic>
      <p:pic>
        <p:nvPicPr>
          <p:cNvPr id="1038" name="Picture 14" descr="C:\Users\max\Desktop\гербы\500px-Coat_of_arms_of_Tuva.svg.png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705600" y="3810000"/>
            <a:ext cx="998587" cy="990599"/>
          </a:xfrm>
          <a:prstGeom prst="rect">
            <a:avLst/>
          </a:prstGeom>
          <a:noFill/>
        </p:spPr>
      </p:pic>
      <p:pic>
        <p:nvPicPr>
          <p:cNvPr id="20" name="Рисунок 19"/>
          <p:cNvPicPr/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857298" y="3657600"/>
            <a:ext cx="1466850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833342442"/>
              </p:ext>
            </p:extLst>
          </p:nvPr>
        </p:nvGraphicFramePr>
        <p:xfrm>
          <a:off x="685800" y="838200"/>
          <a:ext cx="8305800" cy="5638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533400"/>
          </a:xfrm>
        </p:spPr>
        <p:txBody>
          <a:bodyPr>
            <a:noAutofit/>
          </a:bodyPr>
          <a:lstStyle/>
          <a:p>
            <a:pPr algn="ctr"/>
            <a:r>
              <a:rPr lang="ru-RU" sz="3200" dirty="0" smtClean="0">
                <a:latin typeface="AGCrownStyle" pitchFamily="2" charset="0"/>
              </a:rPr>
              <a:t>Региональные связи МЦСР</a:t>
            </a:r>
            <a:endParaRPr lang="ru-RU" sz="3200" dirty="0">
              <a:latin typeface="AGCrownStyle" pitchFamily="2" charset="0"/>
            </a:endParaRPr>
          </a:p>
        </p:txBody>
      </p:sp>
      <p:pic>
        <p:nvPicPr>
          <p:cNvPr id="6" name="Рисунок 5"/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382000" y="6248400"/>
            <a:ext cx="76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1277" y="291157"/>
            <a:ext cx="8229600" cy="501555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800" dirty="0" smtClean="0">
                <a:latin typeface="AGCrownStyle" pitchFamily="2" charset="0"/>
              </a:rPr>
              <a:t>Структура ЦСР (на примере Иркутской области)</a:t>
            </a:r>
            <a:endParaRPr lang="ru-RU" sz="2800" dirty="0">
              <a:latin typeface="AGCrownStyle" pitchFamily="2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066800" y="1066800"/>
            <a:ext cx="7162800" cy="609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 smtClean="0"/>
              <a:t>Координационный совет при Губернаторе  Иркутской области</a:t>
            </a:r>
            <a:endParaRPr lang="ru-RU" sz="1600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066800" y="2243276"/>
            <a:ext cx="16002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Департамент по строительным материалам, изделиям, конструкциям, спецтехнике и оборудованию</a:t>
            </a:r>
            <a:endParaRPr lang="ru-RU" sz="1200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895600" y="2243276"/>
            <a:ext cx="16002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Департамент по электронным торгам и госзаказам</a:t>
            </a:r>
            <a:endParaRPr lang="ru-RU" sz="1400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800600" y="2243276"/>
            <a:ext cx="16002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/>
              <a:t>Департамент образования, кадров и науки</a:t>
            </a:r>
            <a:endParaRPr lang="ru-RU" sz="1400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6629400" y="2243276"/>
            <a:ext cx="1600200" cy="1752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/>
              <a:t>Департамент по оценке социально-экономического состояния региона</a:t>
            </a:r>
            <a:endParaRPr lang="ru-RU" sz="1200" dirty="0"/>
          </a:p>
        </p:txBody>
      </p:sp>
      <p:cxnSp>
        <p:nvCxnSpPr>
          <p:cNvPr id="15" name="Соединительная линия уступом 14"/>
          <p:cNvCxnSpPr>
            <a:stCxn id="6" idx="2"/>
            <a:endCxn id="8" idx="0"/>
          </p:cNvCxnSpPr>
          <p:nvPr/>
        </p:nvCxnSpPr>
        <p:spPr>
          <a:xfrm rot="5400000">
            <a:off x="2974112" y="569188"/>
            <a:ext cx="566876" cy="27813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Соединительная линия уступом 16"/>
          <p:cNvCxnSpPr>
            <a:stCxn id="6" idx="2"/>
            <a:endCxn id="11" idx="0"/>
          </p:cNvCxnSpPr>
          <p:nvPr/>
        </p:nvCxnSpPr>
        <p:spPr>
          <a:xfrm rot="16200000" flipH="1">
            <a:off x="5755412" y="569188"/>
            <a:ext cx="566876" cy="27813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Соединительная линия уступом 18"/>
          <p:cNvCxnSpPr>
            <a:stCxn id="6" idx="2"/>
            <a:endCxn id="9" idx="0"/>
          </p:cNvCxnSpPr>
          <p:nvPr/>
        </p:nvCxnSpPr>
        <p:spPr>
          <a:xfrm rot="5400000">
            <a:off x="3888512" y="1483588"/>
            <a:ext cx="566876" cy="9525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Соединительная линия уступом 20"/>
          <p:cNvCxnSpPr>
            <a:stCxn id="6" idx="2"/>
            <a:endCxn id="10" idx="0"/>
          </p:cNvCxnSpPr>
          <p:nvPr/>
        </p:nvCxnSpPr>
        <p:spPr>
          <a:xfrm rot="16200000" flipH="1">
            <a:off x="4841012" y="1483588"/>
            <a:ext cx="566876" cy="952500"/>
          </a:xfrm>
          <a:prstGeom prst="bentConnector3">
            <a:avLst>
              <a:gd name="adj1" fmla="val 50000"/>
            </a:avLst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2" name="Рисунок 31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248400"/>
            <a:ext cx="76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Скругленный прямоугольник 25"/>
          <p:cNvSpPr/>
          <p:nvPr/>
        </p:nvSpPr>
        <p:spPr>
          <a:xfrm>
            <a:off x="1066800" y="4466663"/>
            <a:ext cx="1600200" cy="1214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Министерство экономического развития и промышленности</a:t>
            </a:r>
            <a:endParaRPr lang="ru-RU" sz="1100" dirty="0"/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2895600" y="4466663"/>
            <a:ext cx="1600200" cy="1214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Министерство финансов</a:t>
            </a:r>
            <a:endParaRPr lang="ru-RU" sz="1100" dirty="0"/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4800600" y="4466663"/>
            <a:ext cx="1600200" cy="1214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/>
              <a:t>Министерство образования</a:t>
            </a:r>
            <a:endParaRPr lang="ru-RU" sz="1100" dirty="0"/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630537" y="4466663"/>
            <a:ext cx="1600200" cy="121493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/>
              <a:t>Министерство информационных технологий, инновационного развития и связи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1777624" y="4017275"/>
            <a:ext cx="0" cy="4279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1930024" y="4006358"/>
            <a:ext cx="0" cy="4279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3597892" y="4005253"/>
            <a:ext cx="0" cy="4279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3750292" y="3994336"/>
            <a:ext cx="0" cy="4279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единительная линия 38"/>
          <p:cNvCxnSpPr/>
          <p:nvPr/>
        </p:nvCxnSpPr>
        <p:spPr>
          <a:xfrm>
            <a:off x="5508008" y="4009089"/>
            <a:ext cx="0" cy="4279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5660408" y="4011820"/>
            <a:ext cx="0" cy="4279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>
            <a:off x="7350456" y="4006357"/>
            <a:ext cx="0" cy="4279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единительная линия 41"/>
          <p:cNvCxnSpPr/>
          <p:nvPr/>
        </p:nvCxnSpPr>
        <p:spPr>
          <a:xfrm>
            <a:off x="7502856" y="4009088"/>
            <a:ext cx="0" cy="427988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38200" y="685800"/>
            <a:ext cx="7620000" cy="5715000"/>
          </a:xfrm>
        </p:spPr>
        <p:txBody>
          <a:bodyPr>
            <a:normAutofit fontScale="92500" lnSpcReduction="20000"/>
          </a:bodyPr>
          <a:lstStyle/>
          <a:p>
            <a:pPr marL="457200" indent="-45720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sz="1600" dirty="0" smtClean="0"/>
              <a:t>Департамент по строительным материалам, изделиям, конструкциям, спецтехнике и оборудованию:</a:t>
            </a:r>
          </a:p>
          <a:p>
            <a:pPr marL="725488" lvl="1" indent="-457200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ru-RU" sz="1400" dirty="0" smtClean="0"/>
              <a:t>Владеть информацией о производителях и поставщиках материалов, изделий, конструкций, спецтехники и оборудования в регионе</a:t>
            </a:r>
          </a:p>
          <a:p>
            <a:pPr marL="725488" lvl="1" indent="-457200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ru-RU" sz="1400" dirty="0" smtClean="0"/>
              <a:t>Совместно работать с поставщиками и производителями для формирования оптовых закупок, удовлетворяя тем самым потребности строительной отрасли в материалах  и технике</a:t>
            </a:r>
          </a:p>
          <a:p>
            <a:pPr marL="725488" lvl="1" indent="-457200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ru-RU" sz="1400" dirty="0" smtClean="0"/>
              <a:t>В партнерстве с другими участниками строительной отрасли внедрять новые технологии производства современных строительных материалов из собственных ресурсов региона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sz="1600" dirty="0" smtClean="0"/>
              <a:t>Департамент по электронным торгам и госзаказам</a:t>
            </a:r>
          </a:p>
          <a:p>
            <a:pPr marL="725488" lvl="1" indent="-457200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ru-RU" sz="1400" dirty="0" smtClean="0"/>
              <a:t>Владеть информацией обо всех федеральных, областных и муниципальных программах в области строительства</a:t>
            </a:r>
          </a:p>
          <a:p>
            <a:pPr marL="725488" lvl="1" indent="-457200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ru-RU" sz="1400" dirty="0" smtClean="0"/>
              <a:t>Помогать строительным компаниям в получении и исполнении заказов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sz="1600" dirty="0" smtClean="0"/>
              <a:t>Департамент образования, кадров и науки</a:t>
            </a:r>
          </a:p>
          <a:p>
            <a:pPr marL="725488" lvl="1" indent="-457200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ru-RU" sz="1400" dirty="0" smtClean="0"/>
              <a:t>Организация подготовки и повышения квалификации специалистов строительной отрасли</a:t>
            </a:r>
          </a:p>
          <a:p>
            <a:pPr marL="725488" lvl="1" indent="-457200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ru-RU" sz="1400" dirty="0" smtClean="0"/>
              <a:t>Организация студенческих стройотрядов и производственной практики для учащихся высших и средних учебных заведений</a:t>
            </a:r>
          </a:p>
          <a:p>
            <a:pPr marL="725488" lvl="1" indent="-457200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ru-RU" sz="1400" dirty="0" smtClean="0"/>
              <a:t>Владеть информацией о проектах, разрабатываемых в НИИ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ru-RU" sz="1600" dirty="0" smtClean="0"/>
              <a:t>Департамент по оценке социально-экономического состояния региона</a:t>
            </a:r>
          </a:p>
          <a:p>
            <a:pPr marL="725488" lvl="1" indent="-457200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ru-RU" sz="1400" dirty="0" smtClean="0"/>
              <a:t>Сбор данных для вышеуказанных Департаментов</a:t>
            </a:r>
          </a:p>
          <a:p>
            <a:pPr marL="725488" lvl="1" indent="-457200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ru-RU" sz="1400" dirty="0" smtClean="0"/>
              <a:t>Разработка собственных социально-экономических программ в области строительства</a:t>
            </a:r>
          </a:p>
          <a:p>
            <a:pPr marL="725488" lvl="1" indent="-457200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ru-RU" sz="1400" dirty="0" smtClean="0"/>
              <a:t>Разработка предложений по развитию предприятий по производству строительный материалов</a:t>
            </a:r>
          </a:p>
          <a:p>
            <a:pPr marL="725488" lvl="1" indent="-457200">
              <a:spcBef>
                <a:spcPts val="0"/>
              </a:spcBef>
              <a:spcAft>
                <a:spcPts val="300"/>
              </a:spcAft>
              <a:buFont typeface="Wingdings" pitchFamily="2" charset="2"/>
              <a:buChar char="ü"/>
            </a:pPr>
            <a:r>
              <a:rPr lang="ru-RU" sz="1400" dirty="0" smtClean="0"/>
              <a:t>Изучение потенциала и ресурсов территории по производству строительных материалов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381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latin typeface="AGCrownStyle" pitchFamily="2" charset="0"/>
              </a:rPr>
              <a:t>Функции органов (департаментов) МЦСР</a:t>
            </a:r>
            <a:endParaRPr lang="ru-RU" sz="2400" dirty="0">
              <a:latin typeface="AGCrownStyle" pitchFamily="2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248400"/>
            <a:ext cx="76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sz="1800" dirty="0" smtClean="0"/>
              <a:t>Мы просим направлять нам Ваши замечания и предложения по поводу данного проекта.</a:t>
            </a:r>
          </a:p>
          <a:p>
            <a:pPr>
              <a:buNone/>
            </a:pPr>
            <a:endParaRPr lang="ru-RU" sz="1800" dirty="0" smtClean="0"/>
          </a:p>
          <a:p>
            <a:pPr>
              <a:buNone/>
            </a:pPr>
            <a:r>
              <a:rPr lang="ru-RU" sz="1800" dirty="0" smtClean="0"/>
              <a:t>Некоммерческое партнерство «Межрегиональная некоммерческая организация строителей «СИБИРЬ»</a:t>
            </a:r>
          </a:p>
          <a:p>
            <a:pPr>
              <a:buNone/>
            </a:pPr>
            <a:r>
              <a:rPr lang="ru-RU" sz="1800" dirty="0" smtClean="0"/>
              <a:t>630049, г.Новосибирск, ул. Галущака, 17</a:t>
            </a:r>
          </a:p>
          <a:p>
            <a:pPr>
              <a:buNone/>
            </a:pPr>
            <a:r>
              <a:rPr lang="ru-RU" sz="1800" dirty="0" smtClean="0"/>
              <a:t>Сайт: </a:t>
            </a:r>
            <a:r>
              <a:rPr lang="en-US" sz="1800" dirty="0" smtClean="0">
                <a:hlinkClick r:id="rId2"/>
              </a:rPr>
              <a:t>www.msro-sibir.ru</a:t>
            </a:r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E-mail: </a:t>
            </a:r>
            <a:r>
              <a:rPr lang="en-US" sz="1800" dirty="0" smtClean="0">
                <a:hlinkClick r:id="rId3"/>
              </a:rPr>
              <a:t>sibir-msro@mail.ru</a:t>
            </a:r>
            <a:endParaRPr lang="en-US" sz="1800" dirty="0" smtClean="0"/>
          </a:p>
          <a:p>
            <a:pPr>
              <a:buNone/>
            </a:pPr>
            <a:r>
              <a:rPr lang="ru-RU" sz="1800" dirty="0" smtClean="0"/>
              <a:t>Телефон (факс): (383) 228-55-11, 228-58-04, 228-58-50</a:t>
            </a:r>
            <a:endParaRPr lang="ru-RU" sz="1800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pPr algn="ctr"/>
            <a:r>
              <a:rPr lang="ru-RU" dirty="0" smtClean="0">
                <a:latin typeface="Bookman Old Style" pitchFamily="18" charset="0"/>
              </a:rPr>
              <a:t>Спасибо за внимание!</a:t>
            </a:r>
            <a:endParaRPr lang="ru-RU" dirty="0">
              <a:latin typeface="Bookman Old Style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41834" y="4572000"/>
            <a:ext cx="1905000" cy="1828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4940491"/>
          </a:xfrm>
        </p:spPr>
        <p:txBody>
          <a:bodyPr>
            <a:normAutofit fontScale="55000" lnSpcReduction="20000"/>
          </a:bodyPr>
          <a:lstStyle/>
          <a:p>
            <a:pPr algn="just">
              <a:buNone/>
            </a:pPr>
            <a:r>
              <a:rPr lang="ru-RU" dirty="0" smtClean="0"/>
              <a:t>Некоммерческое партнерство «Межрегиональная некоммерческая организация строителей «СИБИРЬ» получило статус саморегулируемой организации, основанной на членстве лиц, осуществляющих строительство, в декабре 2009 года. На сегодняшний день среди членов НП МНОС “СИБИРЬ” строительные компании 6 из 8 федеральных округов России и Республики Казахстан, в том числе в Сибирском федеральном округе в 9 из 12 субъектов. Партнерство имеет региональные центры в Красноярске, </a:t>
            </a:r>
            <a:r>
              <a:rPr lang="ru-RU" dirty="0" err="1" smtClean="0"/>
              <a:t>Кемерове</a:t>
            </a:r>
            <a:r>
              <a:rPr lang="ru-RU" dirty="0" smtClean="0"/>
              <a:t>, Горно-Алтайске, а также представительства в Иркутске, Томске, Ростове-на-Дону, Петропавловске (Республика Казахстан), объединяя строительные компании от Северного Кавказа до Якутии. В настоящее время в статусе кандидатов в члены Партнерства находятся строительные компании из Казахстана, Беларуси и Украины. А также готовится открытие Регионального центра в г.Москве для решения вопросов на федеральном уровне.</a:t>
            </a:r>
          </a:p>
          <a:p>
            <a:pPr algn="just">
              <a:buNone/>
            </a:pPr>
            <a:r>
              <a:rPr lang="ru-RU" dirty="0" smtClean="0"/>
              <a:t>СРО «СИБИРЬ» к настоящему времени стала межрегиональной саморегулируемой организацией, которая во всех регионах присутствия своих членов смогла выйти на открытый диалог с властями, с другими СРО, объединениями строительных организаций и почти полностью преодолеть так называемые административные барьеры.</a:t>
            </a:r>
          </a:p>
          <a:p>
            <a:pPr algn="just">
              <a:buNone/>
            </a:pPr>
            <a:r>
              <a:rPr lang="ru-RU" dirty="0" smtClean="0"/>
              <a:t>Идея создания межрегиональной СРО была одобрена в 2009 году полномочным представителем Президента РФ по Сибирскому федеральному округу А.В.Квашниным, а также были поставлены задачи в направлении развития, решением которых Исполнительный орган Партнерства занимается в настоящее время.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pPr algn="ctr"/>
            <a:r>
              <a:rPr lang="ru-RU" sz="2800" dirty="0" smtClean="0"/>
              <a:t>Краткая информация о НП МНОС «СИБИРЬ»</a:t>
            </a:r>
            <a:endParaRPr lang="ru-RU" sz="2800" dirty="0"/>
          </a:p>
        </p:txBody>
      </p:sp>
      <p:pic>
        <p:nvPicPr>
          <p:cNvPr id="5" name="Рисунок 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248400"/>
            <a:ext cx="76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AGCrownStyle" pitchFamily="2" charset="0"/>
              </a:rPr>
              <a:t>Строительство как основа промышленности</a:t>
            </a:r>
            <a:endParaRPr lang="ru-RU" sz="2400" dirty="0">
              <a:latin typeface="AGCrownStyle" pitchFamily="2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435697" y="1515617"/>
            <a:ext cx="2416224" cy="5064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Добыча сырья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435697" y="2811761"/>
            <a:ext cx="2416224" cy="5064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Переработка сырья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254946" y="1587625"/>
            <a:ext cx="2629422" cy="405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Энергетика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254946" y="2883769"/>
            <a:ext cx="2629422" cy="405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Транспорт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5114702" y="1515616"/>
            <a:ext cx="2886298" cy="1880591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1066800" y="1371600"/>
            <a:ext cx="7177608" cy="2177008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1977455" y="4179913"/>
            <a:ext cx="5258841" cy="557137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Промышленное и транспортное строительство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1981200" y="5072608"/>
            <a:ext cx="5258841" cy="50648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Гражданское (жилищное) строительство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1066800" y="4035896"/>
            <a:ext cx="7177608" cy="1722512"/>
          </a:xfrm>
          <a:prstGeom prst="rect">
            <a:avLst/>
          </a:prstGeom>
          <a:noFill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Штриховая стрелка вправо 18"/>
          <p:cNvSpPr/>
          <p:nvPr/>
        </p:nvSpPr>
        <p:spPr>
          <a:xfrm rot="16200000">
            <a:off x="4409782" y="4777626"/>
            <a:ext cx="303892" cy="284256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Штриховая стрелка вправо 19"/>
          <p:cNvSpPr/>
          <p:nvPr/>
        </p:nvSpPr>
        <p:spPr>
          <a:xfrm rot="16200000">
            <a:off x="4343400" y="3624808"/>
            <a:ext cx="457199" cy="304800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Штриховая стрелка вправо 21"/>
          <p:cNvSpPr/>
          <p:nvPr/>
        </p:nvSpPr>
        <p:spPr>
          <a:xfrm rot="10800000">
            <a:off x="3867941" y="1731639"/>
            <a:ext cx="1208112" cy="202595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Штриховая стрелка вправо 22"/>
          <p:cNvSpPr/>
          <p:nvPr/>
        </p:nvSpPr>
        <p:spPr>
          <a:xfrm rot="5400000">
            <a:off x="2310568" y="2277778"/>
            <a:ext cx="685799" cy="331863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Штриховая стрелка вправо 23"/>
          <p:cNvSpPr/>
          <p:nvPr/>
        </p:nvSpPr>
        <p:spPr>
          <a:xfrm rot="10800000">
            <a:off x="3867941" y="3027783"/>
            <a:ext cx="1208112" cy="202595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254946" y="2235697"/>
            <a:ext cx="2629422" cy="405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Машиностроение</a:t>
            </a:r>
            <a:endParaRPr lang="ru-RU" dirty="0"/>
          </a:p>
        </p:txBody>
      </p:sp>
      <p:pic>
        <p:nvPicPr>
          <p:cNvPr id="21" name="Рисунок 20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0" y="6248400"/>
            <a:ext cx="76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title"/>
          </p:nvPr>
        </p:nvSpPr>
        <p:spPr>
          <a:xfrm>
            <a:off x="1115616" y="0"/>
            <a:ext cx="7086600" cy="1447800"/>
          </a:xfrm>
        </p:spPr>
        <p:txBody>
          <a:bodyPr/>
          <a:lstStyle/>
          <a:p>
            <a:pPr algn="ctr"/>
            <a:r>
              <a:rPr lang="ru-RU" sz="2000" b="1" dirty="0" smtClean="0">
                <a:solidFill>
                  <a:schemeClr val="tx1"/>
                </a:solidFill>
                <a:latin typeface="AGCrownStyle" pitchFamily="2" charset="0"/>
                <a:cs typeface="Times New Roman" pitchFamily="18" charset="0"/>
              </a:rPr>
              <a:t>Факторы, ограничивающие производственную деятельность строительных организаций </a:t>
            </a:r>
            <a:br>
              <a:rPr lang="ru-RU" sz="2000" b="1" dirty="0" smtClean="0">
                <a:solidFill>
                  <a:schemeClr val="tx1"/>
                </a:solidFill>
                <a:latin typeface="AGCrownStyle" pitchFamily="2" charset="0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latin typeface="AGCrownStyle" pitchFamily="2" charset="0"/>
                <a:cs typeface="Times New Roman" pitchFamily="18" charset="0"/>
              </a:rPr>
              <a:t> (в процентах к общему числу обследованных организаций)</a:t>
            </a:r>
            <a:endParaRPr lang="ru-RU" sz="1600" b="1" dirty="0">
              <a:latin typeface="AGCrownStyle" pitchFamily="2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 bwMode="auto">
          <a:xfrm rot="5400000" flipH="1" flipV="1">
            <a:off x="683568" y="2996952"/>
            <a:ext cx="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pic>
        <p:nvPicPr>
          <p:cNvPr id="7" name="Рисунок 6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248400"/>
            <a:ext cx="76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304799" y="1295400"/>
          <a:ext cx="8534399" cy="4572000"/>
        </p:xfrm>
        <a:graphic>
          <a:graphicData uri="http://schemas.openxmlformats.org/drawingml/2006/table">
            <a:tbl>
              <a:tblPr/>
              <a:tblGrid>
                <a:gridCol w="3747123"/>
                <a:gridCol w="950104"/>
                <a:gridCol w="959293"/>
                <a:gridCol w="959293"/>
                <a:gridCol w="959293"/>
                <a:gridCol w="959293"/>
              </a:tblGrid>
              <a:tr h="30480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rgbClr val="365F91"/>
                          </a:solidFill>
                          <a:latin typeface="Arial"/>
                        </a:rPr>
                        <a:t> 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rgbClr val="365F91"/>
                          </a:solidFill>
                          <a:latin typeface="Arial"/>
                        </a:rPr>
                        <a:t>2007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rgbClr val="365F91"/>
                          </a:solidFill>
                          <a:latin typeface="Arial"/>
                        </a:rPr>
                        <a:t>2008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 dirty="0">
                          <a:solidFill>
                            <a:srgbClr val="365F91"/>
                          </a:solidFill>
                          <a:latin typeface="Arial"/>
                        </a:rPr>
                        <a:t>2009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>
                          <a:solidFill>
                            <a:srgbClr val="365F91"/>
                          </a:solidFill>
                          <a:latin typeface="Arial"/>
                        </a:rPr>
                        <a:t>2010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b="1">
                          <a:solidFill>
                            <a:srgbClr val="365F91"/>
                          </a:solidFill>
                          <a:latin typeface="Arial"/>
                        </a:rPr>
                        <a:t>2011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Недостаток заказов на работы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en-US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24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Неплатежеспособность заказчиков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/>
                        </a:rPr>
                        <a:t>41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28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/>
                        </a:rPr>
                        <a:t>44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25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Высокий уровень налогов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52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37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/>
                        </a:rPr>
                        <a:t>32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33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58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Высокий процент коммерческого</a:t>
                      </a:r>
                      <a:b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кредита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12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</a:rPr>
                        <a:t>16</a:t>
                      </a:r>
                      <a:endParaRPr lang="en-US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Недостаток квалифицированных</a:t>
                      </a:r>
                      <a:b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рабочих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10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20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15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14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Высокая стоимость материалов, конструкций, изделий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59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</a:rPr>
                        <a:t>47</a:t>
                      </a:r>
                      <a:endParaRPr lang="en-US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46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/>
                        </a:rPr>
                        <a:t>39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57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Нехватка и изношенность</a:t>
                      </a:r>
                      <a:b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</a:b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строительных машин и механизмов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0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2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/>
                        </a:rPr>
                        <a:t>7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3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Конкуренция со стороны других строительных фирм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</a:rPr>
                        <a:t>42</a:t>
                      </a:r>
                      <a:endParaRPr lang="en-US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34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/>
                        </a:rPr>
                        <a:t>27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/>
                        </a:rPr>
                        <a:t>37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Погодные условия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17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en-US" sz="1400">
                          <a:solidFill>
                            <a:srgbClr val="000000"/>
                          </a:solidFill>
                          <a:latin typeface="Arial"/>
                        </a:rPr>
                        <a:t>13</a:t>
                      </a:r>
                      <a:endParaRPr lang="en-US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11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>
                          <a:solidFill>
                            <a:srgbClr val="000000"/>
                          </a:solidFill>
                          <a:latin typeface="Arial"/>
                        </a:rPr>
                        <a:t>19</a:t>
                      </a:r>
                      <a:endParaRPr lang="ru-RU" sz="140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R="180340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Arial"/>
                        </a:rPr>
                        <a:t>18</a:t>
                      </a:r>
                      <a:endParaRPr lang="ru-RU" sz="1400" dirty="0">
                        <a:latin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524000" y="914400"/>
            <a:ext cx="7162800" cy="5029200"/>
          </a:xfrm>
        </p:spPr>
        <p:txBody>
          <a:bodyPr>
            <a:normAutofit fontScale="85000" lnSpcReduction="20000"/>
          </a:bodyPr>
          <a:lstStyle/>
          <a:p>
            <a:pPr>
              <a:spcAft>
                <a:spcPts val="600"/>
              </a:spcAft>
            </a:pPr>
            <a:r>
              <a:rPr lang="ru-RU" sz="2400" u="sng" dirty="0" smtClean="0"/>
              <a:t>МЦСР – это площадка, объединяющая :</a:t>
            </a:r>
          </a:p>
          <a:p>
            <a:pPr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600" dirty="0" smtClean="0"/>
              <a:t>саморегулируемые организации строителей, проектировщиков, изыскателей</a:t>
            </a:r>
          </a:p>
          <a:p>
            <a:pPr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600" dirty="0" smtClean="0"/>
              <a:t>организации, осуществляющие деятельность в строительстве, проектировании, инженерных изысканиях</a:t>
            </a:r>
          </a:p>
          <a:p>
            <a:pPr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600" dirty="0" smtClean="0"/>
              <a:t>научно-исследовательские институты, высшие и средние учебные заведения, учебные центры</a:t>
            </a:r>
          </a:p>
          <a:p>
            <a:pPr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600" dirty="0" smtClean="0"/>
              <a:t>производителей и поставщиков строительных материалов, изделий, конструкций, спецтехники и оборудования</a:t>
            </a:r>
          </a:p>
          <a:p>
            <a:pPr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600" dirty="0" smtClean="0"/>
              <a:t>органы государственной власти</a:t>
            </a:r>
          </a:p>
          <a:p>
            <a:pPr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600" dirty="0" smtClean="0"/>
              <a:t>национальные объединения (НОСТРОЙ, НОИЗ, НОП)</a:t>
            </a:r>
          </a:p>
          <a:p>
            <a:pPr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600" dirty="0" smtClean="0"/>
              <a:t>органы надзора (Ростехнадзор, ГАСН)</a:t>
            </a:r>
          </a:p>
          <a:p>
            <a:pPr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600" dirty="0" smtClean="0"/>
              <a:t>профессиональные ассоциации и союзы (Союз строителей России, Ассоциация строителей России)</a:t>
            </a:r>
          </a:p>
          <a:p>
            <a:pPr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600" dirty="0" smtClean="0"/>
              <a:t>инвесторов и заказчиков в строительстве</a:t>
            </a:r>
          </a:p>
          <a:p>
            <a:pPr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600" dirty="0" smtClean="0"/>
              <a:t>страховые компании</a:t>
            </a:r>
          </a:p>
          <a:p>
            <a:pPr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600" dirty="0" smtClean="0"/>
              <a:t>банковские учреждения</a:t>
            </a:r>
          </a:p>
          <a:p>
            <a:pPr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600" dirty="0" smtClean="0"/>
              <a:t>штабы строительных отрядов</a:t>
            </a:r>
          </a:p>
          <a:p>
            <a:pPr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600" dirty="0" smtClean="0"/>
              <a:t>ЖСК, ТСЖ, УК</a:t>
            </a:r>
          </a:p>
          <a:p>
            <a:pPr>
              <a:spcAft>
                <a:spcPts val="300"/>
              </a:spcAft>
              <a:buFont typeface="Wingdings" pitchFamily="2" charset="2"/>
              <a:buChar char="Ø"/>
            </a:pPr>
            <a:r>
              <a:rPr lang="ru-RU" sz="1600" dirty="0" smtClean="0"/>
              <a:t>и прочих участников строительной отрасли</a:t>
            </a:r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838200"/>
          </a:xfrm>
        </p:spPr>
        <p:txBody>
          <a:bodyPr/>
          <a:lstStyle/>
          <a:p>
            <a:pPr algn="ctr"/>
            <a:r>
              <a:rPr lang="ru-RU" sz="1800" dirty="0" smtClean="0">
                <a:latin typeface="AGCrownStyle" pitchFamily="2" charset="0"/>
              </a:rPr>
              <a:t>Межрегиональный центр стратегического развития строительного комплекса Сибирского федерального округа</a:t>
            </a:r>
            <a:endParaRPr lang="ru-RU" sz="1800" dirty="0"/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248400"/>
            <a:ext cx="76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14400" y="838200"/>
            <a:ext cx="7391400" cy="5486400"/>
          </a:xfrm>
        </p:spPr>
        <p:txBody>
          <a:bodyPr>
            <a:normAutofit fontScale="92500" lnSpcReduction="10000"/>
          </a:bodyPr>
          <a:lstStyle/>
          <a:p>
            <a:r>
              <a:rPr lang="ru-RU" sz="1200" b="1" dirty="0" smtClean="0"/>
              <a:t>Цель:</a:t>
            </a:r>
          </a:p>
          <a:p>
            <a:pPr>
              <a:buNone/>
            </a:pPr>
            <a:r>
              <a:rPr lang="ru-RU" sz="1200" dirty="0" smtClean="0"/>
              <a:t>	Формирование устойчивой экономики для повышения качества и условий жизни населения (повышение качества человеческого потенциала, создание условий для экономического роста региона, обеспечение пространственного и инфраструктурного развития региона, повышение устойчивости системы государственного управления, в том числе обеспечение экологической безопасности)</a:t>
            </a:r>
          </a:p>
          <a:p>
            <a:pPr>
              <a:buFont typeface="Wingdings" pitchFamily="2" charset="2"/>
              <a:buChar char="v"/>
            </a:pPr>
            <a:endParaRPr lang="ru-RU" sz="1200" dirty="0" smtClean="0"/>
          </a:p>
          <a:p>
            <a:r>
              <a:rPr lang="ru-RU" sz="1200" b="1" dirty="0" smtClean="0"/>
              <a:t>Задачи: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200" dirty="0" smtClean="0"/>
              <a:t>Консолидация ресурсов строительного сообщества, формирование доверительных отношений между всеми участниками строительной отрасли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200" dirty="0" smtClean="0"/>
              <a:t>Повышение уровня самоорганизации и саморегулирования строительного сообщества в интересах развития региона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200" dirty="0" smtClean="0"/>
              <a:t>Создание единого информационного пространства участников строительного рынка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200" dirty="0" smtClean="0"/>
              <a:t>Лоббирование применения в строительстве материалов из местного сырья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200" dirty="0" smtClean="0"/>
              <a:t>Оказание консультативной, организационной помощи органам государственной власти, местного самоуправления субъектов Федерации Сибирского федерального округа по реализации решений Президента Российской Федерации и Правительства Российской Федерации в области модернизации и перевода экономики регионов Сибири на инновационный путь развития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200" dirty="0" smtClean="0"/>
              <a:t>Формирование благоприятных условий для эффективного использования потенциала представителей строительной отрасли региона в реализации Программы социально-экономического развития Сибири 2020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200" dirty="0" smtClean="0"/>
              <a:t>Введение системы аккредитации строительных компаний, в том числе претендующих на осуществление функций генерального подрядчика, в целях обеспечения качества строительных услуг.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200" dirty="0" smtClean="0"/>
              <a:t>Организация повышения квалификации специалистов строительной отрасли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200" dirty="0" smtClean="0"/>
              <a:t>Выработка рекомендаций по обеспечению научной поддержки и научного сопровождения крупных региональных, межрегиональных, отраслевых и межотраслевых инвестиционных проектов</a:t>
            </a:r>
          </a:p>
          <a:p>
            <a:pPr marL="457200" indent="-457200">
              <a:buFont typeface="+mj-lt"/>
              <a:buAutoNum type="arabicPeriod"/>
            </a:pPr>
            <a:r>
              <a:rPr lang="ru-RU" sz="1200" dirty="0" smtClean="0"/>
              <a:t>Экспертиза проектов по освоению инновационных продуктов и прорывных технологий, предлагаемых к государственной поддержке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873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AGCrownStyle" pitchFamily="2" charset="0"/>
              </a:rPr>
              <a:t>Цели и задачи МЦСР</a:t>
            </a:r>
            <a:endParaRPr lang="ru-RU" dirty="0">
              <a:latin typeface="AGCrownStyle" pitchFamily="2" charset="0"/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248400"/>
            <a:ext cx="76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СФО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79896" y="797256"/>
            <a:ext cx="5550175" cy="5447270"/>
          </a:xfr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228600"/>
            <a:ext cx="9144000" cy="48736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latin typeface="AGCrownStyle" pitchFamily="2" charset="0"/>
              </a:rPr>
              <a:t>Сеть МЦСР в Сибирском федеральном округе</a:t>
            </a:r>
            <a:endParaRPr lang="ru-RU" sz="2400" dirty="0">
              <a:latin typeface="AGCrownStyle" pitchFamily="2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0" y="6248400"/>
            <a:ext cx="76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7921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latin typeface="AGCrownStyle" pitchFamily="2" charset="0"/>
              </a:rPr>
              <a:t>Подготовительный этап</a:t>
            </a:r>
            <a:br>
              <a:rPr lang="ru-RU" sz="2400" dirty="0" smtClean="0">
                <a:latin typeface="AGCrownStyle" pitchFamily="2" charset="0"/>
              </a:rPr>
            </a:br>
            <a:r>
              <a:rPr lang="ru-RU" sz="2400" dirty="0" smtClean="0">
                <a:latin typeface="AGCrownStyle" pitchFamily="2" charset="0"/>
              </a:rPr>
              <a:t>Создание Ассоциации СРО строительного комплекса СФО</a:t>
            </a:r>
            <a:endParaRPr lang="ru-RU" sz="2400" dirty="0"/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838200" y="1219200"/>
            <a:ext cx="1981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СРО строителей СФО</a:t>
            </a:r>
            <a:endParaRPr lang="ru-RU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3352800" y="1219200"/>
            <a:ext cx="24384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СРО проектировщиков СФО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324600" y="1219200"/>
            <a:ext cx="1981200" cy="9144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СРО изыскателей СФО</a:t>
            </a:r>
            <a:endParaRPr lang="ru-RU" dirty="0"/>
          </a:p>
        </p:txBody>
      </p:sp>
      <p:sp>
        <p:nvSpPr>
          <p:cNvPr id="24" name="Скругленный прямоугольник 23"/>
          <p:cNvSpPr/>
          <p:nvPr/>
        </p:nvSpPr>
        <p:spPr>
          <a:xfrm>
            <a:off x="2550459" y="2667000"/>
            <a:ext cx="4038600" cy="9906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Ассоциация СРО СФО</a:t>
            </a:r>
          </a:p>
          <a:p>
            <a:pPr algn="ctr"/>
            <a:r>
              <a:rPr lang="ru-RU" sz="2400" dirty="0" smtClean="0"/>
              <a:t>«Центр России»</a:t>
            </a:r>
            <a:endParaRPr lang="ru-RU" sz="2400" dirty="0"/>
          </a:p>
        </p:txBody>
      </p:sp>
      <p:cxnSp>
        <p:nvCxnSpPr>
          <p:cNvPr id="26" name="Прямая соединительная линия 25"/>
          <p:cNvCxnSpPr>
            <a:stCxn id="19" idx="2"/>
            <a:endCxn id="24" idx="0"/>
          </p:cNvCxnSpPr>
          <p:nvPr/>
        </p:nvCxnSpPr>
        <p:spPr>
          <a:xfrm>
            <a:off x="1828800" y="2133600"/>
            <a:ext cx="2740959" cy="533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>
            <a:stCxn id="21" idx="2"/>
            <a:endCxn id="24" idx="0"/>
          </p:cNvCxnSpPr>
          <p:nvPr/>
        </p:nvCxnSpPr>
        <p:spPr>
          <a:xfrm flipH="1">
            <a:off x="4569759" y="2133600"/>
            <a:ext cx="2241" cy="533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23" idx="2"/>
            <a:endCxn id="24" idx="0"/>
          </p:cNvCxnSpPr>
          <p:nvPr/>
        </p:nvCxnSpPr>
        <p:spPr>
          <a:xfrm flipH="1">
            <a:off x="4569759" y="2133600"/>
            <a:ext cx="2745441" cy="53340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3400" y="3810000"/>
            <a:ext cx="81534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u="sng" dirty="0" smtClean="0"/>
              <a:t>Цель</a:t>
            </a:r>
            <a:r>
              <a:rPr lang="ru-RU" sz="1400" b="1" dirty="0" smtClean="0"/>
              <a:t>:</a:t>
            </a:r>
            <a:r>
              <a:rPr lang="ru-RU" sz="1400" dirty="0" smtClean="0"/>
              <a:t> </a:t>
            </a:r>
            <a:r>
              <a:rPr lang="ru-RU" sz="1400" dirty="0" smtClean="0"/>
              <a:t>создание площадки </a:t>
            </a:r>
            <a:r>
              <a:rPr lang="ru-RU" sz="1400" dirty="0" smtClean="0"/>
              <a:t>для выработки совместных предложений и замечаний, обсуждения и формулировки проблем строительного комплекса Сибирского федерального </a:t>
            </a:r>
            <a:r>
              <a:rPr lang="ru-RU" sz="1400" dirty="0" smtClean="0"/>
              <a:t>округа; прямое взаимодействие с Центрами стратегического развития</a:t>
            </a:r>
          </a:p>
          <a:p>
            <a:endParaRPr lang="ru-RU" sz="1400" dirty="0" smtClean="0"/>
          </a:p>
          <a:p>
            <a:r>
              <a:rPr lang="ru-RU" sz="1400" b="1" u="sng" dirty="0" smtClean="0"/>
              <a:t>Задачи</a:t>
            </a:r>
            <a:r>
              <a:rPr lang="ru-RU" sz="1400" b="1" dirty="0" smtClean="0"/>
              <a:t>: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/>
              <a:t>участие в разработке законопроектов и иных нормативных актов, направленных на создание оптимальных условий развития строительного </a:t>
            </a:r>
            <a:r>
              <a:rPr lang="ru-RU" sz="1400" dirty="0" smtClean="0"/>
              <a:t>комплекса СФО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/>
              <a:t>выработка предложений по взаимодействию участников строительного комплекса СФО</a:t>
            </a:r>
          </a:p>
          <a:p>
            <a:pPr>
              <a:buFont typeface="Arial" pitchFamily="34" charset="0"/>
              <a:buChar char="•"/>
            </a:pPr>
            <a:r>
              <a:rPr lang="ru-RU" sz="1400" dirty="0" smtClean="0"/>
              <a:t>выработка предложений по реализации Программы социально-экономического развития Сибири до 2020 года</a:t>
            </a:r>
            <a:endParaRPr lang="ru-RU" sz="1400" dirty="0"/>
          </a:p>
        </p:txBody>
      </p:sp>
      <p:pic>
        <p:nvPicPr>
          <p:cNvPr id="33" name="Рисунок 32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248400"/>
            <a:ext cx="76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latin typeface="AGCrownStyle" pitchFamily="2" charset="0"/>
              </a:rPr>
              <a:t>Внешние связи МЦСР</a:t>
            </a:r>
            <a:endParaRPr lang="ru-RU" dirty="0">
              <a:latin typeface="AGCrownStyle" pitchFamily="2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3962400" y="2895600"/>
            <a:ext cx="1752600" cy="838200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/>
              <a:t>МЦСР</a:t>
            </a:r>
            <a:endParaRPr lang="ru-RU" sz="3200" b="1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6858000" y="2895600"/>
            <a:ext cx="1752600" cy="838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НОСТРОЙ</a:t>
            </a:r>
          </a:p>
          <a:p>
            <a:pPr algn="ctr"/>
            <a:r>
              <a:rPr lang="ru-RU" dirty="0" smtClean="0"/>
              <a:t>НОП</a:t>
            </a:r>
          </a:p>
          <a:p>
            <a:pPr algn="ctr"/>
            <a:r>
              <a:rPr lang="ru-RU" dirty="0" smtClean="0"/>
              <a:t>НОИЗ</a:t>
            </a:r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24400" y="1219200"/>
            <a:ext cx="3886200" cy="838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Союз строителей России</a:t>
            </a:r>
          </a:p>
          <a:p>
            <a:pPr algn="ctr"/>
            <a:r>
              <a:rPr lang="ru-RU" dirty="0" smtClean="0"/>
              <a:t>Ассоциация строителей России</a:t>
            </a:r>
            <a:endParaRPr lang="ru-RU" dirty="0"/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3400" y="1250144"/>
            <a:ext cx="2438400" cy="838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Ростехнадзор</a:t>
            </a:r>
          </a:p>
          <a:p>
            <a:pPr algn="ctr"/>
            <a:r>
              <a:rPr lang="ru-RU" dirty="0" smtClean="0"/>
              <a:t>Управление ГАСН</a:t>
            </a:r>
            <a:endParaRPr lang="ru-RU" dirty="0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33400" y="4531056"/>
            <a:ext cx="2514600" cy="838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Администрация субъекта РФ</a:t>
            </a:r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800600" y="4572000"/>
            <a:ext cx="3810000" cy="838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Федеральное агентство по строительству и ЖКХ (Госстрой)</a:t>
            </a:r>
            <a:endParaRPr lang="ru-RU" dirty="0"/>
          </a:p>
        </p:txBody>
      </p:sp>
      <p:cxnSp>
        <p:nvCxnSpPr>
          <p:cNvPr id="12" name="Прямая со стрелкой 11"/>
          <p:cNvCxnSpPr/>
          <p:nvPr/>
        </p:nvCxnSpPr>
        <p:spPr>
          <a:xfrm flipH="1" flipV="1">
            <a:off x="2971800" y="2088344"/>
            <a:ext cx="990600" cy="820904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3075296" y="3706504"/>
            <a:ext cx="914400" cy="865496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5693392" y="2084696"/>
            <a:ext cx="974108" cy="824552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5701352" y="3692856"/>
            <a:ext cx="990600" cy="83820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5" idx="3"/>
            <a:endCxn id="6" idx="1"/>
          </p:cNvCxnSpPr>
          <p:nvPr/>
        </p:nvCxnSpPr>
        <p:spPr>
          <a:xfrm>
            <a:off x="5715000" y="3314700"/>
            <a:ext cx="1143000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0" name="Рисунок 29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382000" y="6248400"/>
            <a:ext cx="76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Скругленный прямоугольник 16"/>
          <p:cNvSpPr/>
          <p:nvPr/>
        </p:nvSpPr>
        <p:spPr>
          <a:xfrm>
            <a:off x="520262" y="2895600"/>
            <a:ext cx="2438400" cy="838200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Ассоциация СРО СФО</a:t>
            </a:r>
            <a:endParaRPr lang="ru-RU" dirty="0"/>
          </a:p>
        </p:txBody>
      </p:sp>
      <p:cxnSp>
        <p:nvCxnSpPr>
          <p:cNvPr id="19" name="Прямая со стрелкой 18"/>
          <p:cNvCxnSpPr>
            <a:stCxn id="17" idx="3"/>
            <a:endCxn id="5" idx="1"/>
          </p:cNvCxnSpPr>
          <p:nvPr/>
        </p:nvCxnSpPr>
        <p:spPr>
          <a:xfrm>
            <a:off x="2958662" y="3314700"/>
            <a:ext cx="1003738" cy="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3745</TotalTime>
  <Words>918</Words>
  <Application>Microsoft Office PowerPoint</Application>
  <PresentationFormat>Экран (4:3)</PresentationFormat>
  <Paragraphs>180</Paragraphs>
  <Slides>13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Открытая</vt:lpstr>
      <vt:lpstr>Ассоциация СРО строительного комплекса Сибирского федерального округа  Межрегиональный центр стратегического развития строительного комплекса Сибирского федерального округа</vt:lpstr>
      <vt:lpstr>Краткая информация о НП МНОС «СИБИРЬ»</vt:lpstr>
      <vt:lpstr>Строительство как основа промышленности</vt:lpstr>
      <vt:lpstr>Факторы, ограничивающие производственную деятельность строительных организаций   (в процентах к общему числу обследованных организаций)</vt:lpstr>
      <vt:lpstr>Межрегиональный центр стратегического развития строительного комплекса Сибирского федерального округа</vt:lpstr>
      <vt:lpstr>Цели и задачи МЦСР</vt:lpstr>
      <vt:lpstr>Сеть МЦСР в Сибирском федеральном округе</vt:lpstr>
      <vt:lpstr>Подготовительный этап Создание Ассоциации СРО строительного комплекса СФО</vt:lpstr>
      <vt:lpstr>Внешние связи МЦСР</vt:lpstr>
      <vt:lpstr>Региональные связи МЦСР</vt:lpstr>
      <vt:lpstr>Структура ЦСР (на примере Иркутской области)</vt:lpstr>
      <vt:lpstr>Функции органов (департаментов) МЦСР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max</dc:creator>
  <cp:lastModifiedBy>max</cp:lastModifiedBy>
  <cp:revision>82</cp:revision>
  <dcterms:created xsi:type="dcterms:W3CDTF">2012-07-12T07:45:25Z</dcterms:created>
  <dcterms:modified xsi:type="dcterms:W3CDTF">2012-07-27T11:11:02Z</dcterms:modified>
</cp:coreProperties>
</file>