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7" r:id="rId5"/>
    <p:sldId id="262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28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718" autoAdjust="0"/>
  </p:normalViewPr>
  <p:slideViewPr>
    <p:cSldViewPr>
      <p:cViewPr>
        <p:scale>
          <a:sx n="75" d="100"/>
          <a:sy n="75" d="100"/>
        </p:scale>
        <p:origin x="-115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компаний</c:v>
                </c:pt>
              </c:strCache>
            </c:strRef>
          </c:tx>
          <c:dPt>
            <c:idx val="0"/>
            <c:spPr>
              <a:solidFill>
                <a:srgbClr val="00B050"/>
              </a:solidFill>
            </c:spPr>
          </c:dPt>
          <c:dPt>
            <c:idx val="1"/>
            <c:spPr>
              <a:noFill/>
              <a:ln>
                <a:noFill/>
              </a:ln>
            </c:spPr>
          </c:dPt>
          <c:dPt>
            <c:idx val="2"/>
            <c:spPr>
              <a:solidFill>
                <a:srgbClr val="D82828"/>
              </a:solidFill>
            </c:spPr>
          </c:dPt>
          <c:dPt>
            <c:idx val="3"/>
            <c:spPr>
              <a:solidFill>
                <a:srgbClr val="0070C0"/>
              </a:solidFill>
            </c:spPr>
          </c:dPt>
          <c:dPt>
            <c:idx val="4"/>
            <c:spPr>
              <a:solidFill>
                <a:schemeClr val="accent3">
                  <a:lumMod val="75000"/>
                </a:schemeClr>
              </a:solidFill>
            </c:spPr>
          </c:dPt>
          <c:dLbls>
            <c:dLbl>
              <c:idx val="0"/>
              <c:layout/>
              <c:dLblPos val="ctr"/>
              <c:showVal val="1"/>
            </c:dLbl>
            <c:dLbl>
              <c:idx val="2"/>
              <c:layout/>
              <c:dLblPos val="ctr"/>
              <c:showVal val="1"/>
            </c:dLbl>
            <c:dLbl>
              <c:idx val="3"/>
              <c:layout/>
              <c:dLblPos val="ctr"/>
              <c:showVal val="1"/>
            </c:dLbl>
            <c:dLbl>
              <c:idx val="4"/>
              <c:layout/>
              <c:dLblPos val="ctr"/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0">
                  <c:v>Вступило</c:v>
                </c:pt>
                <c:pt idx="2">
                  <c:v>Исключено</c:v>
                </c:pt>
                <c:pt idx="3">
                  <c:v>Вышли на добровольной основе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2">
                  <c:v>17</c:v>
                </c:pt>
                <c:pt idx="3">
                  <c:v>19</c:v>
                </c:pt>
              </c:numCache>
            </c:numRef>
          </c:val>
        </c:ser>
        <c:gapWidth val="100"/>
        <c:secondPieSize val="75"/>
        <c:serLines/>
      </c:ofPie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Вступило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Лист1!$A$2:$A$5</c:f>
              <c:strCache>
                <c:ptCount val="4"/>
                <c:pt idx="0">
                  <c:v>Новосибирская область</c:v>
                </c:pt>
                <c:pt idx="1">
                  <c:v>Кемеровская область</c:v>
                </c:pt>
                <c:pt idx="2">
                  <c:v>Красноярский край</c:v>
                </c:pt>
                <c:pt idx="3">
                  <c:v>Республика Алтай + Алтайский край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25</c:v>
                </c:pt>
                <c:pt idx="2">
                  <c:v>24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Исключено</c:v>
                </c:pt>
              </c:strCache>
            </c:strRef>
          </c:tx>
          <c:spPr>
            <a:solidFill>
              <a:srgbClr val="D82828"/>
            </a:solidFill>
          </c:spPr>
          <c:cat>
            <c:strRef>
              <c:f>Лист1!$A$2:$A$5</c:f>
              <c:strCache>
                <c:ptCount val="4"/>
                <c:pt idx="0">
                  <c:v>Новосибирская область</c:v>
                </c:pt>
                <c:pt idx="1">
                  <c:v>Кемеровская область</c:v>
                </c:pt>
                <c:pt idx="2">
                  <c:v>Красноярский край</c:v>
                </c:pt>
                <c:pt idx="3">
                  <c:v>Республика Алтай + Алтайский край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dLbls>
          <c:showVal val="1"/>
        </c:dLbls>
        <c:axId val="68092288"/>
        <c:axId val="68093824"/>
      </c:barChart>
      <c:catAx>
        <c:axId val="68092288"/>
        <c:scaling>
          <c:orientation val="minMax"/>
        </c:scaling>
        <c:axPos val="b"/>
        <c:tickLblPos val="nextTo"/>
        <c:crossAx val="68093824"/>
        <c:crosses val="autoZero"/>
        <c:auto val="1"/>
        <c:lblAlgn val="ctr"/>
        <c:lblOffset val="100"/>
      </c:catAx>
      <c:valAx>
        <c:axId val="68093824"/>
        <c:scaling>
          <c:orientation val="minMax"/>
        </c:scaling>
        <c:axPos val="l"/>
        <c:majorGridlines/>
        <c:numFmt formatCode="General" sourceLinked="1"/>
        <c:tickLblPos val="nextTo"/>
        <c:crossAx val="6809228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общего количества членов в регионе</c:v>
                </c:pt>
              </c:strCache>
            </c:strRef>
          </c:tx>
          <c:spPr>
            <a:solidFill>
              <a:srgbClr val="D82828"/>
            </a:solidFill>
          </c:spPr>
          <c:dLbls>
            <c:numFmt formatCode="0.0%" sourceLinked="0"/>
            <c:dLblPos val="outEnd"/>
            <c:showVal val="1"/>
          </c:dLbls>
          <c:cat>
            <c:strRef>
              <c:f>Лист1!$A$2:$A$5</c:f>
              <c:strCache>
                <c:ptCount val="4"/>
                <c:pt idx="0">
                  <c:v>Республика Алтай</c:v>
                </c:pt>
                <c:pt idx="1">
                  <c:v>Новосибирская область</c:v>
                </c:pt>
                <c:pt idx="2">
                  <c:v>Кемеровская область</c:v>
                </c:pt>
                <c:pt idx="3">
                  <c:v>Красноярский край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0.37500000000000006</c:v>
                </c:pt>
                <c:pt idx="1">
                  <c:v>2.9000000000000001E-2</c:v>
                </c:pt>
                <c:pt idx="2">
                  <c:v>2.9000000000000001E-2</c:v>
                </c:pt>
                <c:pt idx="3">
                  <c:v>0.15000000000000002</c:v>
                </c:pt>
              </c:numCache>
            </c:numRef>
          </c:val>
        </c:ser>
        <c:dLbls>
          <c:showVal val="1"/>
        </c:dLbls>
        <c:axId val="68146688"/>
        <c:axId val="68148224"/>
      </c:barChart>
      <c:catAx>
        <c:axId val="68146688"/>
        <c:scaling>
          <c:orientation val="minMax"/>
        </c:scaling>
        <c:axPos val="b"/>
        <c:tickLblPos val="nextTo"/>
        <c:crossAx val="68148224"/>
        <c:crosses val="autoZero"/>
        <c:auto val="1"/>
        <c:lblAlgn val="ctr"/>
        <c:lblOffset val="100"/>
      </c:catAx>
      <c:valAx>
        <c:axId val="68148224"/>
        <c:scaling>
          <c:orientation val="minMax"/>
        </c:scaling>
        <c:axPos val="l"/>
        <c:majorGridlines/>
        <c:numFmt formatCode="General" sourceLinked="1"/>
        <c:tickLblPos val="nextTo"/>
        <c:crossAx val="68146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Размер КФ, руб.</c:v>
                </c:pt>
              </c:strCache>
            </c:strRef>
          </c:tx>
          <c:dLbls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Лист1!$A$2:$A$14</c:f>
              <c:strCache>
                <c:ptCount val="13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  <c:pt idx="12">
                  <c:v>29.03.2012</c:v>
                </c:pt>
              </c:strCache>
            </c:strRef>
          </c:cat>
          <c:val>
            <c:numRef>
              <c:f>Лист1!$B$2:$B$14</c:f>
              <c:numCache>
                <c:formatCode>#,##0_р_.</c:formatCode>
                <c:ptCount val="13"/>
                <c:pt idx="0">
                  <c:v>116394136</c:v>
                </c:pt>
                <c:pt idx="1">
                  <c:v>120640595</c:v>
                </c:pt>
                <c:pt idx="2">
                  <c:v>124495914</c:v>
                </c:pt>
                <c:pt idx="3">
                  <c:v>130885413</c:v>
                </c:pt>
                <c:pt idx="4">
                  <c:v>133867908</c:v>
                </c:pt>
                <c:pt idx="5">
                  <c:v>137769469</c:v>
                </c:pt>
                <c:pt idx="6">
                  <c:v>140390879</c:v>
                </c:pt>
                <c:pt idx="7">
                  <c:v>142880073</c:v>
                </c:pt>
                <c:pt idx="8">
                  <c:v>146797033</c:v>
                </c:pt>
                <c:pt idx="9">
                  <c:v>148635433</c:v>
                </c:pt>
                <c:pt idx="10">
                  <c:v>150643825</c:v>
                </c:pt>
                <c:pt idx="11">
                  <c:v>153024302</c:v>
                </c:pt>
                <c:pt idx="12">
                  <c:v>165764665</c:v>
                </c:pt>
              </c:numCache>
            </c:numRef>
          </c:val>
        </c:ser>
        <c:dLbls>
          <c:showVal val="1"/>
        </c:dLbls>
        <c:gapWidth val="100"/>
        <c:overlap val="46"/>
        <c:axId val="67254528"/>
        <c:axId val="67264512"/>
      </c:barChart>
      <c:catAx>
        <c:axId val="67254528"/>
        <c:scaling>
          <c:orientation val="minMax"/>
        </c:scaling>
        <c:axPos val="b"/>
        <c:tickLblPos val="nextTo"/>
        <c:crossAx val="67264512"/>
        <c:crosses val="autoZero"/>
        <c:auto val="1"/>
        <c:lblAlgn val="ctr"/>
        <c:lblOffset val="100"/>
      </c:catAx>
      <c:valAx>
        <c:axId val="67264512"/>
        <c:scaling>
          <c:orientation val="minMax"/>
        </c:scaling>
        <c:axPos val="l"/>
        <c:majorGridlines/>
        <c:numFmt formatCode="#,##0_р_." sourceLinked="1"/>
        <c:tickLblPos val="nextTo"/>
        <c:crossAx val="672545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Прирост, руб.</c:v>
                </c:pt>
              </c:strCache>
            </c:strRef>
          </c:tx>
          <c:dLbls>
            <c:numFmt formatCode="#,##0_р_." sourceLinked="0"/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Лист1!$A$2:$A$13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824497</c:v>
                </c:pt>
                <c:pt idx="1">
                  <c:v>1196459</c:v>
                </c:pt>
                <c:pt idx="2">
                  <c:v>1020318</c:v>
                </c:pt>
                <c:pt idx="3">
                  <c:v>1057450</c:v>
                </c:pt>
                <c:pt idx="4">
                  <c:v>1121412</c:v>
                </c:pt>
                <c:pt idx="5">
                  <c:v>1126606</c:v>
                </c:pt>
                <c:pt idx="6">
                  <c:v>1189190</c:v>
                </c:pt>
                <c:pt idx="7">
                  <c:v>1216959</c:v>
                </c:pt>
                <c:pt idx="8">
                  <c:v>950244</c:v>
                </c:pt>
                <c:pt idx="9">
                  <c:v>1080476</c:v>
                </c:pt>
                <c:pt idx="10">
                  <c:v>1096549</c:v>
                </c:pt>
                <c:pt idx="11">
                  <c:v>1134384</c:v>
                </c:pt>
              </c:numCache>
            </c:numRef>
          </c:val>
        </c:ser>
        <c:dLbls>
          <c:showVal val="1"/>
        </c:dLbls>
        <c:axId val="69014272"/>
        <c:axId val="69015808"/>
      </c:barChart>
      <c:catAx>
        <c:axId val="69014272"/>
        <c:scaling>
          <c:orientation val="minMax"/>
        </c:scaling>
        <c:axPos val="b"/>
        <c:tickLblPos val="nextTo"/>
        <c:crossAx val="69015808"/>
        <c:crosses val="autoZero"/>
        <c:auto val="1"/>
        <c:lblAlgn val="ctr"/>
        <c:lblOffset val="100"/>
      </c:catAx>
      <c:valAx>
        <c:axId val="69015808"/>
        <c:scaling>
          <c:orientation val="minMax"/>
        </c:scaling>
        <c:axPos val="l"/>
        <c:majorGridlines/>
        <c:numFmt formatCode="General" sourceLinked="1"/>
        <c:tickLblPos val="nextTo"/>
        <c:crossAx val="690142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3/29/2012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Доклад Президента</a:t>
            </a:r>
            <a:br>
              <a:rPr lang="ru-RU" dirty="0" smtClean="0"/>
            </a:br>
            <a:r>
              <a:rPr lang="ru-RU" dirty="0" smtClean="0"/>
              <a:t>НП МНОС «СИБИРЬ»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В.С. Островского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Количество членов НП МНОС «СИБИРЬ» по регионам (по состоянию на 29.03.2012) </a:t>
            </a:r>
            <a:endParaRPr lang="ru-RU" dirty="0"/>
          </a:p>
        </p:txBody>
      </p:sp>
      <p:pic>
        <p:nvPicPr>
          <p:cNvPr id="7" name="Содержимое 6" descr="Рисунок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219200"/>
            <a:ext cx="7772400" cy="5476535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Динамика вступления/исключения членов</a:t>
            </a:r>
            <a:br>
              <a:rPr lang="ru-RU" dirty="0" smtClean="0"/>
            </a:br>
            <a:r>
              <a:rPr lang="ru-RU" dirty="0" smtClean="0"/>
              <a:t>НП МНОС «СИБИРЬ»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Динамика вступления/исключения членов</a:t>
            </a:r>
            <a:br>
              <a:rPr lang="ru-RU" dirty="0" smtClean="0"/>
            </a:br>
            <a:r>
              <a:rPr lang="ru-RU" dirty="0" smtClean="0"/>
              <a:t>НП МНОС «СИБИРЬ» по регионам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Количество членов НП МНОС «СИБИРЬ», </a:t>
            </a:r>
            <a:r>
              <a:rPr lang="ru-RU" sz="2000" dirty="0" smtClean="0"/>
              <a:t>получавших одни и те же замечания по </a:t>
            </a:r>
            <a:r>
              <a:rPr lang="ru-RU" sz="2000" dirty="0" smtClean="0"/>
              <a:t>итогам плановых проверок в 2010 и 2011 годах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Размер компенсационного фонда</a:t>
            </a:r>
            <a:br>
              <a:rPr lang="ru-RU" dirty="0" smtClean="0"/>
            </a:br>
            <a:r>
              <a:rPr lang="ru-RU" dirty="0" smtClean="0"/>
              <a:t>НП МНОС «СИБИРЬ»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Прирост средств КФ НП МНОС «СИБИРЬ»</a:t>
            </a:r>
            <a:br>
              <a:rPr lang="ru-RU" dirty="0" smtClean="0"/>
            </a:br>
            <a:r>
              <a:rPr lang="ru-RU" dirty="0" smtClean="0"/>
              <a:t>за счет процентов по депозиту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1"/>
          <a:ext cx="82296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943600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Итого: 13 014 544 рублей за 2011 год</a:t>
            </a: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Финансовая задолженность членов НП МНОС «СИБИРЬ» с 2009 года по регионам (без учета исключенных членов)</a:t>
            </a:r>
            <a:endParaRPr lang="ru-RU" sz="24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04807" y="1219200"/>
          <a:ext cx="8458192" cy="3382900"/>
        </p:xfrm>
        <a:graphic>
          <a:graphicData uri="http://schemas.openxmlformats.org/drawingml/2006/table">
            <a:tbl>
              <a:tblPr/>
              <a:tblGrid>
                <a:gridCol w="533393"/>
                <a:gridCol w="356943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  <a:gridCol w="445168"/>
              </a:tblGrid>
              <a:tr h="7259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2009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членские взносы 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15000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членские взносы 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10000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2011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членские взносы 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8000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членские взносы </a:t>
                      </a:r>
                      <a:r>
                        <a:rPr lang="ru-RU" sz="1200" i="1" dirty="0">
                          <a:latin typeface="Calibri"/>
                          <a:ea typeface="Calibri"/>
                          <a:cs typeface="Times New Roman"/>
                        </a:rPr>
                        <a:t>8000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003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alibri"/>
                          <a:ea typeface="Calibri"/>
                          <a:cs typeface="Times New Roman"/>
                        </a:rPr>
                        <a:t>Взносы,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alibri"/>
                          <a:ea typeface="Calibri"/>
                          <a:cs typeface="Times New Roman"/>
                        </a:rPr>
                        <a:t>тыс. </a:t>
                      </a:r>
                      <a:r>
                        <a:rPr lang="ru-RU" sz="1000" b="1" smtClean="0">
                          <a:latin typeface="Calibri"/>
                          <a:ea typeface="Calibri"/>
                          <a:cs typeface="Times New Roman"/>
                        </a:rPr>
                        <a:t>руб.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г.Горно-Алтайск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г.Кемерово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г.Красноярск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 Новосибирск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г.Горно-Алтайск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г.Кемерово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г.Красноярск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 Новосибирск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г.Горно-Алтайск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г.Кемерово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Томск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г.Красноярск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 Новосибирск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г.Горно-Алтайск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г.Кемерово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Томск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г.Красноярск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РЦ г. Новосибирск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alibri"/>
                          <a:ea typeface="Calibri"/>
                          <a:cs typeface="Times New Roman"/>
                        </a:rPr>
                        <a:t>Вступит.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350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380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480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280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Членские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400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360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653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724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517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1441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770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549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423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597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746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1041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918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505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843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1611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2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alibri"/>
                          <a:ea typeface="Calibri"/>
                          <a:cs typeface="Times New Roman"/>
                        </a:rPr>
                        <a:t>КФ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2000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700</a:t>
                      </a:r>
                    </a:p>
                  </a:txBody>
                  <a:tcPr marL="42966" marR="42966" marT="0" marB="0"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600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Calibri"/>
                          <a:cs typeface="Times New Roman"/>
                        </a:rPr>
                        <a:t>2300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alibri"/>
                          <a:ea typeface="Calibri"/>
                          <a:cs typeface="Times New Roman"/>
                        </a:rPr>
                        <a:t>1000</a:t>
                      </a:r>
                    </a:p>
                  </a:txBody>
                  <a:tcPr marL="42966" marR="429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04800" y="4953000"/>
            <a:ext cx="6934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 smtClean="0"/>
              <a:t>Размер задолженностей, </a:t>
            </a:r>
            <a:r>
              <a:rPr lang="ru-RU" u="sng" dirty="0" smtClean="0"/>
              <a:t>приходившийся на исключенных </a:t>
            </a:r>
            <a:r>
              <a:rPr lang="ru-RU" u="sng" dirty="0" smtClean="0"/>
              <a:t>членов:</a:t>
            </a:r>
          </a:p>
          <a:p>
            <a:r>
              <a:rPr lang="ru-RU" dirty="0" smtClean="0"/>
              <a:t>Республика Алтай + Алтайский край: 1 646 000 руб.</a:t>
            </a:r>
          </a:p>
          <a:p>
            <a:r>
              <a:rPr lang="ru-RU" dirty="0" smtClean="0"/>
              <a:t>Кемеровская область: 2 591 000 руб.</a:t>
            </a:r>
          </a:p>
          <a:p>
            <a:r>
              <a:rPr lang="ru-RU" dirty="0" smtClean="0"/>
              <a:t>Красноярский край: 1 344 000 руб.</a:t>
            </a:r>
          </a:p>
          <a:p>
            <a:r>
              <a:rPr lang="ru-RU" dirty="0" smtClean="0"/>
              <a:t>Новосибирская область: 1 782 000 руб.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429</TotalTime>
  <Words>272</Words>
  <Application>Microsoft Office PowerPoint</Application>
  <PresentationFormat>Экран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Доклад Президента НП МНОС «СИБИРЬ»</vt:lpstr>
      <vt:lpstr>Количество членов НП МНОС «СИБИРЬ» по регионам (по состоянию на 29.03.2012) </vt:lpstr>
      <vt:lpstr>Динамика вступления/исключения членов НП МНОС «СИБИРЬ»</vt:lpstr>
      <vt:lpstr>Динамика вступления/исключения членов НП МНОС «СИБИРЬ» по регионам</vt:lpstr>
      <vt:lpstr>Количество членов НП МНОС «СИБИРЬ», получавших одни и те же замечания по итогам плановых проверок в 2010 и 2011 годах</vt:lpstr>
      <vt:lpstr>Размер компенсационного фонда НП МНОС «СИБИРЬ»</vt:lpstr>
      <vt:lpstr>Прирост средств КФ НП МНОС «СИБИРЬ» за счет процентов по депозиту</vt:lpstr>
      <vt:lpstr>Финансовая задолженность членов НП МНОС «СИБИРЬ» с 2009 года по регионам (без учета исключенных членов)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Доклад Президента НП МНОС «СИБИРЬ»</dc:title>
  <dc:creator>max</dc:creator>
  <cp:lastModifiedBy>max</cp:lastModifiedBy>
  <cp:revision>38</cp:revision>
  <dcterms:created xsi:type="dcterms:W3CDTF">2012-03-24T02:17:42Z</dcterms:created>
  <dcterms:modified xsi:type="dcterms:W3CDTF">2012-03-29T11:15:43Z</dcterms:modified>
</cp:coreProperties>
</file>