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0" r:id="rId6"/>
    <p:sldId id="259" r:id="rId7"/>
    <p:sldId id="264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7/18/2012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_Campus" pitchFamily="82" charset="-52"/>
              </a:rPr>
              <a:t>Строители России </a:t>
            </a:r>
            <a:r>
              <a:rPr lang="en-US" dirty="0" smtClean="0"/>
              <a:t>XXI </a:t>
            </a:r>
            <a:r>
              <a:rPr lang="ru-RU" dirty="0" smtClean="0">
                <a:latin typeface="a_Campus" pitchFamily="82" charset="-52"/>
              </a:rPr>
              <a:t>века</a:t>
            </a:r>
            <a:endParaRPr lang="ru-RU" dirty="0">
              <a:latin typeface="a_Campus" pitchFamily="82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10000"/>
            <a:ext cx="4953000" cy="1842538"/>
          </a:xfrm>
        </p:spPr>
        <p:txBody>
          <a:bodyPr anchor="ctr"/>
          <a:lstStyle/>
          <a:p>
            <a:r>
              <a:rPr lang="ru-RU" dirty="0" smtClean="0"/>
              <a:t>Проект НП МНОС «СИБИРЬ»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Новые задачи Комитета </a:t>
            </a:r>
            <a:r>
              <a:rPr lang="ru-RU" sz="2400" dirty="0" smtClean="0"/>
              <a:t>по развитию системы подготовки рабочих </a:t>
            </a:r>
            <a:r>
              <a:rPr lang="ru-RU" sz="2400" dirty="0" smtClean="0"/>
              <a:t>кадров НОСТРОЙ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/>
          <a:lstStyle/>
          <a:p>
            <a:r>
              <a:rPr lang="ru-RU" dirty="0" smtClean="0"/>
              <a:t>Координация деятельности движения студенческих строительных отрядов</a:t>
            </a:r>
          </a:p>
          <a:p>
            <a:r>
              <a:rPr lang="ru-RU" dirty="0" smtClean="0"/>
              <a:t>Разработка нормативно-правовых актов, регулирующих деятельность </a:t>
            </a:r>
            <a:r>
              <a:rPr lang="ru-RU" dirty="0" smtClean="0"/>
              <a:t>ССО</a:t>
            </a:r>
          </a:p>
          <a:p>
            <a:r>
              <a:rPr lang="ru-RU" dirty="0" smtClean="0"/>
              <a:t>Обеспечение гарантий соблюдения условий труда ССО (оплата, проживание и т.д.)</a:t>
            </a:r>
            <a:endParaRPr lang="ru-RU" dirty="0" smtClean="0"/>
          </a:p>
          <a:p>
            <a:r>
              <a:rPr lang="ru-RU" dirty="0" smtClean="0"/>
              <a:t>Разработка и внедрение системы молодежных профессиональных команд, </a:t>
            </a:r>
            <a:r>
              <a:rPr lang="ru-RU" smtClean="0"/>
              <a:t>разработка нормативно-правовой базы МПК</a:t>
            </a:r>
            <a:endParaRPr lang="ru-RU" dirty="0" smtClean="0"/>
          </a:p>
          <a:p>
            <a:r>
              <a:rPr lang="ru-RU" dirty="0" smtClean="0"/>
              <a:t>Разработка мер по обеспечению благоприятных условий деятельности МПК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ru-RU" dirty="0" smtClean="0"/>
              <a:t>История движения ССО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7433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Студенческие строительные отряды </a:t>
            </a:r>
            <a:r>
              <a:rPr lang="ru-RU" dirty="0" smtClean="0"/>
              <a:t>(стройотряды, </a:t>
            </a:r>
            <a:r>
              <a:rPr lang="ru-RU" b="1" dirty="0" smtClean="0"/>
              <a:t>ССО</a:t>
            </a:r>
            <a:r>
              <a:rPr lang="ru-RU" dirty="0" smtClean="0"/>
              <a:t>) — временные трудовые коллективы, формировавшиеся в СССР, в основном из числа учащихся высших, а также средних специальных учебных заведений, для добровольной работы в свободное от учёбы время (как правило, летних каникул) на различных объектах народного хозяйства СССР. ССО формировались при ВУЗах, крупнейших техникумах, а также при комитетах по делам молодёжи. В постсоветское время стройотряды формируют сами молодёжные движения или индивидуальные лидеры.</a:t>
            </a:r>
          </a:p>
          <a:p>
            <a:r>
              <a:rPr lang="ru-RU" dirty="0" smtClean="0"/>
              <a:t>В СССР стройотряды ставили своей целью не только прямой заработок, но и воспитание студентов в духе творческого коллективизма и правильного (уважительного) отношения к труду. На них возлагались задачи формирования высоких нравственных качеств, чувства патриотизма; стройотряды рассматривались как важный институт социально-трудовой адаптации учащейся молодёжи.</a:t>
            </a:r>
          </a:p>
          <a:p>
            <a:r>
              <a:rPr lang="ru-RU" dirty="0" smtClean="0"/>
              <a:t>Сейчас, в постсоветское время, идея студенческих стройотрядов энергично возрождается, становясь всё более популярной. В современной России актуальность студенческих отрядов заключается в том, что деятельность таких отрядов позволяет решать большое количество практических задач, стоящих в данный момент перед страной: решение кадровых вопросов, организация временной и постоянной занятости молодёжи, профилактика негативных явлений в молодёжной среде, трудовое и нравственное воспитание, приобретение профессиональных навыков и ускорение процесса социализации молодых людей, решение вопросов финансовой обеспеченности студенчества, а также воспитание в духе коллективизма. Ценность труда в студенческих отрядах заключается в адаптации молодёжи к современным условиям производственных отношений, развитию инициативности и самостоятельности, организационных и деловых качеств, духовно-нравственного идеала.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Проблемы строительной отрасли, на решение которых направлен проект «Строители России </a:t>
            </a:r>
            <a:r>
              <a:rPr lang="en-US" sz="2400" dirty="0" smtClean="0"/>
              <a:t>XXI </a:t>
            </a:r>
            <a:r>
              <a:rPr lang="ru-RU" sz="2400" dirty="0" smtClean="0"/>
              <a:t>века»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/>
          <a:lstStyle/>
          <a:p>
            <a:r>
              <a:rPr lang="ru-RU" dirty="0" smtClean="0"/>
              <a:t>Нехватка квалифицированных специалистов для строительных организаций</a:t>
            </a:r>
          </a:p>
          <a:p>
            <a:r>
              <a:rPr lang="ru-RU" dirty="0" smtClean="0"/>
              <a:t>Медленный рост популярности и </a:t>
            </a:r>
            <a:r>
              <a:rPr lang="ru-RU" dirty="0" smtClean="0"/>
              <a:t>престижности </a:t>
            </a:r>
            <a:r>
              <a:rPr lang="ru-RU" dirty="0" smtClean="0"/>
              <a:t>движения </a:t>
            </a:r>
            <a:r>
              <a:rPr lang="ru-RU" dirty="0" smtClean="0"/>
              <a:t>ССО</a:t>
            </a:r>
          </a:p>
          <a:p>
            <a:r>
              <a:rPr lang="ru-RU" dirty="0" smtClean="0"/>
              <a:t>Спад престижности строительных профессий</a:t>
            </a:r>
            <a:endParaRPr lang="ru-RU" dirty="0" smtClean="0"/>
          </a:p>
          <a:p>
            <a:r>
              <a:rPr lang="ru-RU" dirty="0" smtClean="0"/>
              <a:t>Отсутствие механизма «омолаживания» кадрового ресурса строительной отрасли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I. </a:t>
            </a:r>
            <a:r>
              <a:rPr lang="ru-RU" sz="2800" dirty="0" smtClean="0"/>
              <a:t>Модернизированный алгоритм работы ССО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2800" y="1524000"/>
            <a:ext cx="23622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Национальное объединение строителей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1000" y="2895600"/>
            <a:ext cx="2362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48400" y="2895600"/>
            <a:ext cx="2362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Высшие и средние учебные заведения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25096" y="5029200"/>
            <a:ext cx="32766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Молодежное общероссийское общественное движение «Российские студенческие отряды»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>
            <a:stCxn id="5" idx="2"/>
            <a:endCxn id="7" idx="0"/>
          </p:cNvCxnSpPr>
          <p:nvPr/>
        </p:nvCxnSpPr>
        <p:spPr>
          <a:xfrm>
            <a:off x="1562100" y="3505200"/>
            <a:ext cx="3001296" cy="1524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2"/>
            <a:endCxn id="7" idx="0"/>
          </p:cNvCxnSpPr>
          <p:nvPr/>
        </p:nvCxnSpPr>
        <p:spPr>
          <a:xfrm flipH="1">
            <a:off x="4563396" y="3505200"/>
            <a:ext cx="2866104" cy="1524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4" idx="2"/>
            <a:endCxn id="5" idx="0"/>
          </p:cNvCxnSpPr>
          <p:nvPr/>
        </p:nvCxnSpPr>
        <p:spPr>
          <a:xfrm flipH="1">
            <a:off x="1562100" y="2362200"/>
            <a:ext cx="297180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4" idx="2"/>
            <a:endCxn id="6" idx="0"/>
          </p:cNvCxnSpPr>
          <p:nvPr/>
        </p:nvCxnSpPr>
        <p:spPr>
          <a:xfrm>
            <a:off x="4533900" y="2362200"/>
            <a:ext cx="2895600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4" idx="2"/>
            <a:endCxn id="7" idx="0"/>
          </p:cNvCxnSpPr>
          <p:nvPr/>
        </p:nvCxnSpPr>
        <p:spPr>
          <a:xfrm>
            <a:off x="4533900" y="2362200"/>
            <a:ext cx="29496" cy="26670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152400" y="4038600"/>
            <a:ext cx="2286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Данные по строительным организациям и объектам, где возможно привлечение ССО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05600" y="3962400"/>
            <a:ext cx="228600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Данные по учащимся, готовым принять участие в работе ССО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Задачи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1447800"/>
            <a:ext cx="8229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1" dirty="0" smtClean="0"/>
              <a:t>НОСТРОЙ: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Координация работы ССО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Разработка нормативно-правовых актов, регулирующих деятельность ССО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Обеспечение гарантий соблюдения условий труда ССО (оплата, проживание и т.д</a:t>
            </a:r>
            <a:r>
              <a:rPr lang="ru-RU" dirty="0" smtClean="0"/>
              <a:t>.)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Повышение престижа движения ССО</a:t>
            </a:r>
          </a:p>
          <a:p>
            <a:endParaRPr lang="ru-RU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ru-RU" b="1" dirty="0" smtClean="0"/>
              <a:t>СРО: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Обеспечение максимально возможного количества вакансий для ССО</a:t>
            </a:r>
          </a:p>
          <a:p>
            <a:endParaRPr lang="ru-RU" dirty="0" smtClean="0"/>
          </a:p>
          <a:p>
            <a:pPr marL="342900" indent="-342900">
              <a:buFont typeface="+mj-lt"/>
              <a:buAutoNum type="arabicPeriod" startAt="3"/>
            </a:pPr>
            <a:r>
              <a:rPr lang="ru-RU" b="1" dirty="0" smtClean="0"/>
              <a:t>Учебные заведения: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Обеспечение максимально возможного количества обучающихся, готовых к работе в ССО</a:t>
            </a:r>
          </a:p>
          <a:p>
            <a:endParaRPr lang="ru-RU" dirty="0" smtClean="0"/>
          </a:p>
          <a:p>
            <a:pPr marL="342900" indent="-342900">
              <a:buFont typeface="+mj-lt"/>
              <a:buAutoNum type="arabicPeriod" startAt="4"/>
            </a:pPr>
            <a:r>
              <a:rPr lang="ru-RU" b="1" dirty="0" smtClean="0"/>
              <a:t>«Российские студенческие отряды»: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Распределение стройотрядов по имеющимся </a:t>
            </a:r>
            <a:r>
              <a:rPr lang="ru-RU" dirty="0" smtClean="0"/>
              <a:t>вакансиям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457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II. </a:t>
            </a:r>
            <a:r>
              <a:rPr lang="ru-RU" sz="2000" dirty="0" smtClean="0"/>
              <a:t>Создание системы молодёжных профессиональных команд (МПК)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71600" y="1219200"/>
            <a:ext cx="640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Выпускники высших и средних учебных заведений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71600" y="30480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МПК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33800" y="2362200"/>
            <a:ext cx="38862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Руководящий состав</a:t>
            </a:r>
          </a:p>
          <a:p>
            <a:r>
              <a:rPr lang="ru-RU" dirty="0" smtClean="0"/>
              <a:t>Инженерный состав</a:t>
            </a:r>
          </a:p>
          <a:p>
            <a:r>
              <a:rPr lang="ru-RU" dirty="0" smtClean="0"/>
              <a:t>Рабочий состав</a:t>
            </a:r>
          </a:p>
          <a:p>
            <a:r>
              <a:rPr lang="ru-RU" dirty="0" smtClean="0"/>
              <a:t>Финансовая служба</a:t>
            </a:r>
          </a:p>
          <a:p>
            <a:r>
              <a:rPr lang="ru-RU" dirty="0" smtClean="0"/>
              <a:t>Хозяйственная служба</a:t>
            </a:r>
          </a:p>
          <a:p>
            <a:r>
              <a:rPr lang="ru-RU" dirty="0" smtClean="0"/>
              <a:t>Кадровая служба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3000" y="2133600"/>
            <a:ext cx="6858000" cy="2286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4400" y="4953000"/>
            <a:ext cx="35052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Самостоятельные профессиональные строительные организации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10200" y="5181600"/>
            <a:ext cx="2895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Специалисты в области саморегулирования</a:t>
            </a:r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>
            <a:off x="4424508" y="1693608"/>
            <a:ext cx="282684" cy="439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2514600" y="4419600"/>
            <a:ext cx="3810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629400" y="4419600"/>
            <a:ext cx="228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4" idx="3"/>
            <a:endCxn id="5" idx="1"/>
          </p:cNvCxnSpPr>
          <p:nvPr/>
        </p:nvCxnSpPr>
        <p:spPr>
          <a:xfrm>
            <a:off x="3200400" y="33147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457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II. </a:t>
            </a:r>
            <a:r>
              <a:rPr lang="ru-RU" sz="2000" dirty="0" smtClean="0"/>
              <a:t>Создание системы молодёжных профессиональных команд (МПК)</a:t>
            </a:r>
            <a:endParaRPr lang="ru-RU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1447800"/>
            <a:ext cx="83058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ru-RU" dirty="0" smtClean="0"/>
              <a:t>МПК должны быть закреплены за конкретными саморегулируемыми организациями, которые будут обеспечивать им информационную поддержку и по необходимости координировать деятельность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ru-RU" dirty="0" smtClean="0"/>
              <a:t>Саморегулируемыми организациями должны разрабатываться предложения в Национальное объединение строителей по обеспечению МПК благоприятными условиями для работы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ru-RU" dirty="0" smtClean="0"/>
              <a:t>МПК сформируют новый социальный портрет современного строителя России, обладающего как профессиональными, так и </a:t>
            </a:r>
            <a:r>
              <a:rPr lang="ru-RU" dirty="0" err="1" smtClean="0"/>
              <a:t>околопрофессиональными</a:t>
            </a:r>
            <a:r>
              <a:rPr lang="ru-RU" dirty="0" smtClean="0"/>
              <a:t> навыками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ru-RU" dirty="0" smtClean="0"/>
              <a:t>МПК обострят конкурентоспособность на строительном рынке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ru-RU" dirty="0" smtClean="0"/>
              <a:t>Дополнительный метод стимуляции МПК – введение национального конкурса МПК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ru-RU" dirty="0" smtClean="0"/>
              <a:t>МПК будут наделены обязанностью привлекать к работе ССО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457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III. </a:t>
            </a:r>
            <a:r>
              <a:rPr lang="ru-RU" sz="2000" dirty="0" smtClean="0"/>
              <a:t>Создание международных студенческих строительных отрядов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251156" y="1447800"/>
            <a:ext cx="2971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Студенты учебных заведений РФ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908756" y="1447800"/>
            <a:ext cx="2971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Студенты иностранных учебных заведений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74956" y="1295400"/>
            <a:ext cx="67818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67000" y="2590800"/>
            <a:ext cx="3810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Международные студенческие стройотряды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377816" y="21336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85800" y="39624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Укрепление международных связей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Повышение престижности движения ССО и строительных профессий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45720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Схема «омоложения» строительной отрасли</a:t>
            </a:r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0400" y="1600200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Студенческие строительные отряды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0400" y="2819400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МПК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34000" y="4267200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Строительные СРО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90600" y="4267200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Строительные организации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3" idx="2"/>
            <a:endCxn id="5" idx="0"/>
          </p:cNvCxnSpPr>
          <p:nvPr/>
        </p:nvCxnSpPr>
        <p:spPr>
          <a:xfrm>
            <a:off x="4610100" y="2209800"/>
            <a:ext cx="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5" idx="2"/>
            <a:endCxn id="7" idx="0"/>
          </p:cNvCxnSpPr>
          <p:nvPr/>
        </p:nvCxnSpPr>
        <p:spPr>
          <a:xfrm rot="5400000">
            <a:off x="3086100" y="2743200"/>
            <a:ext cx="838200" cy="22098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stCxn id="5" idx="2"/>
            <a:endCxn id="6" idx="0"/>
          </p:cNvCxnSpPr>
          <p:nvPr/>
        </p:nvCxnSpPr>
        <p:spPr>
          <a:xfrm rot="16200000" flipH="1">
            <a:off x="5257800" y="2781300"/>
            <a:ext cx="838200" cy="21336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217</TotalTime>
  <Words>633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Строители России XXI века</vt:lpstr>
      <vt:lpstr>История движения ССО</vt:lpstr>
      <vt:lpstr>Проблемы строительной отрасли, на решение которых направлен проект «Строители России XXI века»</vt:lpstr>
      <vt:lpstr>I. Модернизированный алгоритм работы ССО</vt:lpstr>
      <vt:lpstr>Задачи</vt:lpstr>
      <vt:lpstr>II. Создание системы молодёжных профессиональных команд (МПК)</vt:lpstr>
      <vt:lpstr>II. Создание системы молодёжных профессиональных команд (МПК)</vt:lpstr>
      <vt:lpstr>III. Создание международных студенческих строительных отрядов</vt:lpstr>
      <vt:lpstr>Схема «омоложения» строительной отрасли</vt:lpstr>
      <vt:lpstr>Новые задачи Комитета по развитию системы подготовки рабочих кадров НОСТРОЙ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Строители России XXI века</dc:title>
  <dc:creator>max</dc:creator>
  <cp:lastModifiedBy>max</cp:lastModifiedBy>
  <cp:revision>26</cp:revision>
  <dcterms:created xsi:type="dcterms:W3CDTF">2012-07-16T15:44:35Z</dcterms:created>
  <dcterms:modified xsi:type="dcterms:W3CDTF">2012-07-18T13:03:16Z</dcterms:modified>
</cp:coreProperties>
</file>